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34"/>
  </p:notesMasterIdLst>
  <p:handoutMasterIdLst>
    <p:handoutMasterId r:id="rId35"/>
  </p:handoutMasterIdLst>
  <p:sldIdLst>
    <p:sldId id="263" r:id="rId5"/>
    <p:sldId id="256" r:id="rId6"/>
    <p:sldId id="290" r:id="rId7"/>
    <p:sldId id="338" r:id="rId8"/>
    <p:sldId id="320" r:id="rId9"/>
    <p:sldId id="322" r:id="rId10"/>
    <p:sldId id="323" r:id="rId11"/>
    <p:sldId id="324" r:id="rId12"/>
    <p:sldId id="325" r:id="rId13"/>
    <p:sldId id="321" r:id="rId14"/>
    <p:sldId id="326" r:id="rId15"/>
    <p:sldId id="327" r:id="rId16"/>
    <p:sldId id="328" r:id="rId17"/>
    <p:sldId id="329" r:id="rId18"/>
    <p:sldId id="331" r:id="rId19"/>
    <p:sldId id="339" r:id="rId20"/>
    <p:sldId id="330" r:id="rId21"/>
    <p:sldId id="313" r:id="rId22"/>
    <p:sldId id="332" r:id="rId23"/>
    <p:sldId id="340" r:id="rId24"/>
    <p:sldId id="341" r:id="rId25"/>
    <p:sldId id="333" r:id="rId26"/>
    <p:sldId id="334" r:id="rId27"/>
    <p:sldId id="335" r:id="rId28"/>
    <p:sldId id="336" r:id="rId29"/>
    <p:sldId id="311" r:id="rId30"/>
    <p:sldId id="310" r:id="rId31"/>
    <p:sldId id="309" r:id="rId32"/>
    <p:sldId id="337" r:id="rId3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09">
          <p15:clr>
            <a:srgbClr val="A4A3A4"/>
          </p15:clr>
        </p15:guide>
        <p15:guide id="2" pos="133">
          <p15:clr>
            <a:srgbClr val="A4A3A4"/>
          </p15:clr>
        </p15:guide>
        <p15:guide id="3" orient="horz" pos="308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8C"/>
    <a:srgbClr val="00299E"/>
    <a:srgbClr val="00003E"/>
    <a:srgbClr val="000066"/>
    <a:srgbClr val="003366"/>
    <a:srgbClr val="000099"/>
    <a:srgbClr val="0000CC"/>
    <a:srgbClr val="CCCCCC"/>
    <a:srgbClr val="808080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36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69" y="612"/>
      </p:cViewPr>
      <p:guideLst>
        <p:guide orient="horz" pos="4109"/>
        <p:guide pos="133"/>
        <p:guide orient="horz" pos="308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9" d="100"/>
          <a:sy n="89" d="100"/>
        </p:scale>
        <p:origin x="-384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803149606299214E-2"/>
          <c:y val="0.17634259259259263"/>
          <c:w val="0.89019685039370078"/>
          <c:h val="0.6149843248760571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Sheet1!$B$24</c:f>
              <c:strCache>
                <c:ptCount val="1"/>
                <c:pt idx="0">
                  <c:v>Organizational Management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Sheet1!$C$23:$E$23</c:f>
              <c:strCache>
                <c:ptCount val="3"/>
                <c:pt idx="0">
                  <c:v>Risk Analyst</c:v>
                </c:pt>
                <c:pt idx="1">
                  <c:v>Risk Manager</c:v>
                </c:pt>
                <c:pt idx="2">
                  <c:v>Risk Leader</c:v>
                </c:pt>
              </c:strCache>
            </c:strRef>
          </c:cat>
          <c:val>
            <c:numRef>
              <c:f>Sheet1!$C$24:$E$24</c:f>
              <c:numCache>
                <c:formatCode>0%</c:formatCode>
                <c:ptCount val="3"/>
                <c:pt idx="0">
                  <c:v>0.1</c:v>
                </c:pt>
                <c:pt idx="1">
                  <c:v>0.2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4E-420A-B324-8D29BD98B326}"/>
            </c:ext>
          </c:extLst>
        </c:ser>
        <c:ser>
          <c:idx val="1"/>
          <c:order val="1"/>
          <c:tx>
            <c:strRef>
              <c:f>Sheet1!$B$25</c:f>
              <c:strCache>
                <c:ptCount val="1"/>
                <c:pt idx="0">
                  <c:v>Leadership Skills &amp; Impact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Sheet1!$C$23:$E$23</c:f>
              <c:strCache>
                <c:ptCount val="3"/>
                <c:pt idx="0">
                  <c:v>Risk Analyst</c:v>
                </c:pt>
                <c:pt idx="1">
                  <c:v>Risk Manager</c:v>
                </c:pt>
                <c:pt idx="2">
                  <c:v>Risk Leader</c:v>
                </c:pt>
              </c:strCache>
            </c:strRef>
          </c:cat>
          <c:val>
            <c:numRef>
              <c:f>Sheet1!$C$25:$E$25</c:f>
              <c:numCache>
                <c:formatCode>0%</c:formatCode>
                <c:ptCount val="3"/>
                <c:pt idx="0">
                  <c:v>0.1</c:v>
                </c:pt>
                <c:pt idx="1">
                  <c:v>0.3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4E-420A-B324-8D29BD98B326}"/>
            </c:ext>
          </c:extLst>
        </c:ser>
        <c:ser>
          <c:idx val="2"/>
          <c:order val="2"/>
          <c:tx>
            <c:strRef>
              <c:f>Sheet1!$B$26</c:f>
              <c:strCache>
                <c:ptCount val="1"/>
                <c:pt idx="0">
                  <c:v>Business &amp; Risk Acumen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Sheet1!$C$23:$E$23</c:f>
              <c:strCache>
                <c:ptCount val="3"/>
                <c:pt idx="0">
                  <c:v>Risk Analyst</c:v>
                </c:pt>
                <c:pt idx="1">
                  <c:v>Risk Manager</c:v>
                </c:pt>
                <c:pt idx="2">
                  <c:v>Risk Leader</c:v>
                </c:pt>
              </c:strCache>
            </c:strRef>
          </c:cat>
          <c:val>
            <c:numRef>
              <c:f>Sheet1!$C$26:$E$26</c:f>
              <c:numCache>
                <c:formatCode>0%</c:formatCode>
                <c:ptCount val="3"/>
                <c:pt idx="0">
                  <c:v>0.8</c:v>
                </c:pt>
                <c:pt idx="1">
                  <c:v>0.5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4E-420A-B324-8D29BD98B32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24253056"/>
        <c:axId val="224254592"/>
      </c:barChart>
      <c:catAx>
        <c:axId val="224253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4254592"/>
        <c:crossesAt val="0"/>
        <c:auto val="1"/>
        <c:lblAlgn val="ctr"/>
        <c:lblOffset val="100"/>
        <c:noMultiLvlLbl val="0"/>
      </c:catAx>
      <c:valAx>
        <c:axId val="2242545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4253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31239-0676-2C48-AB28-F37341BC095F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4FE62-26CE-004A-876E-9B8084563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726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2A5F2-001D-7446-8775-DEDC60F41DE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6DA05-F402-6345-8394-8704D1252F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782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486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5620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167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4945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79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806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53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298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974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019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166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981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2838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that the business risk assessment includes all “classes” of risks and IT is one of the classes:</a:t>
            </a:r>
          </a:p>
          <a:p>
            <a:endParaRPr lang="en-US" baseline="0" dirty="0" smtClean="0"/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Strategic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Financial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Compliance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Operational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Information Technology</a:t>
            </a:r>
          </a:p>
          <a:p>
            <a:pPr marL="223959" indent="-223959">
              <a:buFont typeface="+mj-lt"/>
              <a:buAutoNum type="arabicPeriod"/>
            </a:pPr>
            <a:r>
              <a:rPr lang="en-US" baseline="0" dirty="0" smtClean="0"/>
              <a:t>Governance</a:t>
            </a:r>
          </a:p>
          <a:p>
            <a:pPr marL="223959" indent="-223959">
              <a:buFont typeface="+mj-lt"/>
              <a:buAutoNum type="arabicPeriod"/>
            </a:pPr>
            <a:endParaRPr lang="en-US" baseline="0" dirty="0" smtClean="0"/>
          </a:p>
          <a:p>
            <a:pPr marL="223959" indent="-223959"/>
            <a:r>
              <a:rPr lang="en-US" baseline="0" dirty="0" smtClean="0"/>
              <a:t>These “classes” are part of the Risk Universe discussed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82EDD-9172-49BA-8C63-DAD4820A40C4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178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>
            <a:normAutofit/>
          </a:bodyPr>
          <a:lstStyle>
            <a:lvl1pPr>
              <a:defRPr sz="35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72189"/>
            <a:ext cx="8229600" cy="857250"/>
          </a:xfrm>
        </p:spPr>
        <p:txBody>
          <a:bodyPr>
            <a:normAutofit/>
          </a:bodyPr>
          <a:lstStyle>
            <a:lvl1pPr>
              <a:defRPr sz="3500" b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16669"/>
            <a:ext cx="8229600" cy="3338763"/>
          </a:xfrm>
        </p:spPr>
        <p:txBody>
          <a:bodyPr vert="eaVert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80575"/>
            <a:ext cx="2057400" cy="3350795"/>
          </a:xfrm>
        </p:spPr>
        <p:txBody>
          <a:bodyPr vert="eaVert">
            <a:normAutofit/>
          </a:bodyPr>
          <a:lstStyle>
            <a:lvl1pPr>
              <a:defRPr sz="35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80575"/>
            <a:ext cx="6019800" cy="3350795"/>
          </a:xfrm>
        </p:spPr>
        <p:txBody>
          <a:bodyPr vert="eaVert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75197"/>
            <a:ext cx="8229600" cy="857250"/>
          </a:xfrm>
        </p:spPr>
        <p:txBody>
          <a:bodyPr>
            <a:normAutofit/>
          </a:bodyPr>
          <a:lstStyle>
            <a:lvl1pPr>
              <a:defRPr sz="35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31218"/>
          </a:xfrm>
        </p:spPr>
        <p:txBody>
          <a:bodyPr/>
          <a:lstStyle>
            <a:lvl1pPr>
              <a:defRPr sz="2500">
                <a:latin typeface="Arial" pitchFamily="34" charset="0"/>
                <a:cs typeface="Arial" pitchFamily="34" charset="0"/>
              </a:defRPr>
            </a:lvl1pPr>
            <a:lvl2pPr>
              <a:defRPr sz="2100">
                <a:latin typeface="Arial" pitchFamily="34" charset="0"/>
                <a:cs typeface="Arial" pitchFamily="34" charset="0"/>
              </a:defRPr>
            </a:lvl2pPr>
            <a:lvl3pPr>
              <a:defRPr sz="1900">
                <a:latin typeface="Arial" pitchFamily="34" charset="0"/>
                <a:cs typeface="Arial" pitchFamily="34" charset="0"/>
              </a:defRPr>
            </a:lvl3pPr>
            <a:lvl4pPr>
              <a:defRPr sz="1700">
                <a:latin typeface="Arial" pitchFamily="34" charset="0"/>
                <a:cs typeface="Arial" pitchFamily="34" charset="0"/>
              </a:defRPr>
            </a:lvl4pPr>
            <a:lvl5pPr>
              <a:defRPr sz="17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5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78205"/>
            <a:ext cx="8229600" cy="857250"/>
          </a:xfrm>
        </p:spPr>
        <p:txBody>
          <a:bodyPr>
            <a:normAutofit/>
          </a:bodyPr>
          <a:lstStyle>
            <a:lvl1pPr>
              <a:defRPr sz="35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18536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18536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72189"/>
            <a:ext cx="8229600" cy="857250"/>
          </a:xfrm>
        </p:spPr>
        <p:txBody>
          <a:bodyPr>
            <a:normAutofit/>
          </a:bodyPr>
          <a:lstStyle>
            <a:lvl1pPr>
              <a:defRPr sz="3500" b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5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730291"/>
          </a:xfrm>
        </p:spPr>
        <p:txBody>
          <a:bodyPr/>
          <a:lstStyle>
            <a:lvl1pPr>
              <a:defRPr sz="23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5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730291"/>
          </a:xfrm>
        </p:spPr>
        <p:txBody>
          <a:bodyPr/>
          <a:lstStyle>
            <a:lvl1pPr>
              <a:defRPr sz="23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72189"/>
            <a:ext cx="8229600" cy="857250"/>
          </a:xfrm>
        </p:spPr>
        <p:txBody>
          <a:bodyPr>
            <a:normAutofit/>
          </a:bodyPr>
          <a:lstStyle>
            <a:lvl1pPr>
              <a:defRPr sz="35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185110"/>
            <a:ext cx="3008313" cy="871538"/>
          </a:xfrm>
        </p:spPr>
        <p:txBody>
          <a:bodyPr anchor="b">
            <a:normAutofit/>
          </a:bodyPr>
          <a:lstStyle>
            <a:lvl1pPr algn="l">
              <a:defRPr sz="21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85111"/>
            <a:ext cx="5111750" cy="314625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334127"/>
            <a:ext cx="3008313" cy="1997243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>
            <a:normAutofit/>
          </a:bodyPr>
          <a:lstStyle>
            <a:lvl1pPr algn="l">
              <a:defRPr sz="21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04637"/>
            <a:ext cx="5486400" cy="25410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390086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Int-Pg_WhiteBkgd_2013_thinner.pn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>
          <a:xfrm>
            <a:off x="1" y="809244"/>
            <a:ext cx="9143998" cy="4800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1011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105365" y="488751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366" y="4887516"/>
            <a:ext cx="29922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102428" y="4744767"/>
            <a:ext cx="2746905" cy="272154"/>
            <a:chOff x="222742" y="6334376"/>
            <a:chExt cx="2746905" cy="362871"/>
          </a:xfrm>
        </p:grpSpPr>
        <p:sp>
          <p:nvSpPr>
            <p:cNvPr id="23" name="TextBox 6"/>
            <p:cNvSpPr txBox="1"/>
            <p:nvPr/>
          </p:nvSpPr>
          <p:spPr>
            <a:xfrm>
              <a:off x="222742" y="6334376"/>
              <a:ext cx="2746905" cy="362871"/>
            </a:xfrm>
            <a:prstGeom prst="rect">
              <a:avLst/>
            </a:prstGeom>
            <a:noFill/>
          </p:spPr>
          <p:txBody>
            <a:bodyPr wrap="square" lIns="101882" tIns="50941" rIns="101882" bIns="50941" rtlCol="0">
              <a:sp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100" b="1" dirty="0" smtClean="0">
                  <a:solidFill>
                    <a:srgbClr val="005A8C"/>
                  </a:solidFill>
                  <a:latin typeface="Arial" pitchFamily="34" charset="0"/>
                  <a:cs typeface="Arial" pitchFamily="34" charset="0"/>
                </a:rPr>
                <a:t>aba.com</a:t>
              </a:r>
              <a:r>
                <a:rPr lang="en-US" sz="1100" b="1" baseline="0" dirty="0" smtClean="0">
                  <a:solidFill>
                    <a:srgbClr val="005A8C"/>
                  </a:solidFill>
                  <a:latin typeface="Arial" pitchFamily="34" charset="0"/>
                  <a:cs typeface="Arial" pitchFamily="34" charset="0"/>
                </a:rPr>
                <a:t>       </a:t>
              </a:r>
              <a:r>
                <a:rPr lang="en-US" sz="1100" b="1" dirty="0" smtClean="0">
                  <a:solidFill>
                    <a:srgbClr val="005A8C"/>
                  </a:solidFill>
                  <a:latin typeface="Arial" pitchFamily="34" charset="0"/>
                  <a:cs typeface="Arial" pitchFamily="34" charset="0"/>
                </a:rPr>
                <a:t>1-800-BANKERS</a:t>
              </a:r>
              <a:endParaRPr lang="en-US" sz="1100" b="1" dirty="0">
                <a:solidFill>
                  <a:srgbClr val="005A8C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029073" y="6419573"/>
              <a:ext cx="0" cy="100584"/>
            </a:xfrm>
            <a:prstGeom prst="line">
              <a:avLst/>
            </a:prstGeom>
            <a:ln w="12700">
              <a:solidFill>
                <a:srgbClr val="8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3" descr="ABA_Registered_logo_RGB_Large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5227" y="4663758"/>
            <a:ext cx="1340189" cy="29260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 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5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1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9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7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7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05A8C"/>
              </a:gs>
              <a:gs pos="100000">
                <a:schemeClr val="tx2">
                  <a:lumMod val="75000"/>
                </a:scheme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BA_logo_tagline_White_Lar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959" y="1690124"/>
            <a:ext cx="3456432" cy="1599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18338" y="9282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Market Dynamics &amp; Risk Psychology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57300"/>
            <a:ext cx="7772400" cy="33147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Behavior is conditioned on environment</a:t>
            </a:r>
          </a:p>
          <a:p>
            <a:r>
              <a:rPr lang="en-US" sz="2800" dirty="0" smtClean="0"/>
              <a:t>As financial markets change, so do customer, management and policymaker attitudes and behaviors</a:t>
            </a:r>
          </a:p>
          <a:p>
            <a:r>
              <a:rPr lang="en-US" sz="2800" dirty="0" smtClean="0"/>
              <a:t>This intersection of risk psychology and market dynamics is critical to effective risk management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10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6019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1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Cycles and Behavior – Building Up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0" y="869166"/>
            <a:ext cx="5581650" cy="3314700"/>
          </a:xfrm>
        </p:spPr>
        <p:txBody>
          <a:bodyPr>
            <a:normAutofit/>
          </a:bodyPr>
          <a:lstStyle/>
          <a:p>
            <a:r>
              <a:rPr lang="en-US" sz="2800" dirty="0"/>
              <a:t>B</a:t>
            </a:r>
            <a:r>
              <a:rPr lang="en-US" sz="2800" dirty="0" smtClean="0"/>
              <a:t>oom period – </a:t>
            </a:r>
            <a:r>
              <a:rPr lang="en-US" sz="1800" i="1" dirty="0" smtClean="0"/>
              <a:t>the calm before the storm</a:t>
            </a:r>
          </a:p>
          <a:p>
            <a:pPr lvl="1"/>
            <a:r>
              <a:rPr lang="en-US" sz="2400" dirty="0"/>
              <a:t>F</a:t>
            </a:r>
            <a:r>
              <a:rPr lang="en-US" sz="2400" dirty="0" smtClean="0"/>
              <a:t>avorable market and policy conditions promote greater risk-taking</a:t>
            </a:r>
            <a:endParaRPr lang="en-US" sz="2400" dirty="0"/>
          </a:p>
          <a:p>
            <a:pPr lvl="1"/>
            <a:r>
              <a:rPr lang="en-US" sz="2400" dirty="0" smtClean="0"/>
              <a:t>Cognitive biases take root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11</a:t>
            </a:fld>
            <a:endParaRPr lang="en-US" sz="1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825" y="1443037"/>
            <a:ext cx="3760260" cy="267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35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1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Cycles and Behavior – Blowing Up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62457" y="1112431"/>
            <a:ext cx="4678757" cy="3314700"/>
          </a:xfrm>
        </p:spPr>
        <p:txBody>
          <a:bodyPr>
            <a:normAutofit/>
          </a:bodyPr>
          <a:lstStyle/>
          <a:p>
            <a:r>
              <a:rPr lang="en-US" sz="2800" dirty="0"/>
              <a:t>B</a:t>
            </a:r>
            <a:r>
              <a:rPr lang="en-US" sz="2800" dirty="0" smtClean="0"/>
              <a:t>ust period</a:t>
            </a:r>
          </a:p>
          <a:p>
            <a:pPr lvl="1"/>
            <a:r>
              <a:rPr lang="en-US" sz="2400" dirty="0" smtClean="0"/>
              <a:t>Market stress </a:t>
            </a:r>
          </a:p>
          <a:p>
            <a:pPr lvl="1"/>
            <a:r>
              <a:rPr lang="en-US" sz="2400" dirty="0" smtClean="0"/>
              <a:t>Panic and fear</a:t>
            </a:r>
          </a:p>
          <a:p>
            <a:pPr lvl="1"/>
            <a:r>
              <a:rPr lang="en-US" sz="2400" dirty="0" smtClean="0"/>
              <a:t>Reactive response to crisis</a:t>
            </a:r>
          </a:p>
          <a:p>
            <a:pPr lvl="2"/>
            <a:r>
              <a:rPr lang="en-US" sz="2200" dirty="0" smtClean="0"/>
              <a:t>Regulatory</a:t>
            </a:r>
          </a:p>
          <a:p>
            <a:pPr lvl="2"/>
            <a:r>
              <a:rPr lang="en-US" sz="2200" dirty="0" smtClean="0"/>
              <a:t>Market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12</a:t>
            </a:fld>
            <a:endParaRPr lang="en-US" sz="1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7123" y="1187663"/>
            <a:ext cx="4360677" cy="270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0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1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Cycles and Behavior – Digging Out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80963" y="1112431"/>
            <a:ext cx="5438775" cy="3314700"/>
          </a:xfrm>
        </p:spPr>
        <p:txBody>
          <a:bodyPr>
            <a:normAutofit/>
          </a:bodyPr>
          <a:lstStyle/>
          <a:p>
            <a:r>
              <a:rPr lang="en-US" sz="2800" dirty="0"/>
              <a:t>P</a:t>
            </a:r>
            <a:r>
              <a:rPr lang="en-US" sz="2800" dirty="0" smtClean="0"/>
              <a:t>ost-crisis period</a:t>
            </a:r>
          </a:p>
          <a:p>
            <a:pPr lvl="1"/>
            <a:r>
              <a:rPr lang="en-US" sz="2400" dirty="0" smtClean="0"/>
              <a:t>Market and regulatory tightening (“Regulatory Dialectic”)</a:t>
            </a:r>
          </a:p>
          <a:p>
            <a:pPr lvl="1"/>
            <a:r>
              <a:rPr lang="en-US" sz="2400" dirty="0" smtClean="0"/>
              <a:t>Reassessment and circumspection</a:t>
            </a:r>
          </a:p>
          <a:p>
            <a:pPr lvl="1"/>
            <a:r>
              <a:rPr lang="en-US" sz="2400" b="1" dirty="0" smtClean="0"/>
              <a:t>But can we be letting our guard down?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13</a:t>
            </a:fld>
            <a:endParaRPr lang="en-US" sz="1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463" y="1112431"/>
            <a:ext cx="3249668" cy="2437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82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1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Cycles and Behavior: Back to the Future?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62457" y="1112431"/>
            <a:ext cx="6576481" cy="33147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Signs of a building up phase</a:t>
            </a:r>
          </a:p>
          <a:p>
            <a:pPr lvl="1"/>
            <a:r>
              <a:rPr lang="en-US" sz="2000" dirty="0"/>
              <a:t>M</a:t>
            </a:r>
            <a:r>
              <a:rPr lang="en-US" sz="2000" dirty="0" smtClean="0"/>
              <a:t>arket signals</a:t>
            </a:r>
          </a:p>
          <a:p>
            <a:pPr lvl="2"/>
            <a:r>
              <a:rPr lang="en-US" sz="1800" dirty="0" smtClean="0"/>
              <a:t>Economic growth projections revised upward</a:t>
            </a:r>
          </a:p>
          <a:p>
            <a:pPr lvl="2"/>
            <a:r>
              <a:rPr lang="en-US" sz="1800" dirty="0" smtClean="0"/>
              <a:t>Inflationary concerns stoked by tax reform and other pro-growth policies</a:t>
            </a:r>
          </a:p>
          <a:p>
            <a:pPr lvl="1"/>
            <a:r>
              <a:rPr lang="en-US" sz="2000" dirty="0" smtClean="0"/>
              <a:t>Deregulation</a:t>
            </a:r>
          </a:p>
          <a:p>
            <a:pPr lvl="2"/>
            <a:r>
              <a:rPr lang="en-US" sz="1800" dirty="0" smtClean="0"/>
              <a:t>Dodd-Frank Act – e.g., enhanced prudential standards</a:t>
            </a:r>
          </a:p>
          <a:p>
            <a:pPr lvl="2"/>
            <a:r>
              <a:rPr lang="en-US" sz="1800" dirty="0" smtClean="0"/>
              <a:t>CFPB </a:t>
            </a:r>
          </a:p>
          <a:p>
            <a:r>
              <a:rPr lang="en-US" sz="2400" dirty="0" smtClean="0"/>
              <a:t>It’s a fair bet that behavior will adapt to market conditions – </a:t>
            </a:r>
            <a:r>
              <a:rPr lang="en-US" sz="2400" b="1" dirty="0" smtClean="0"/>
              <a:t>are you ready?</a:t>
            </a:r>
          </a:p>
          <a:p>
            <a:endParaRPr lang="en-US" sz="2400" dirty="0" smtClean="0"/>
          </a:p>
          <a:p>
            <a:pPr lvl="1"/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14</a:t>
            </a:fld>
            <a:endParaRPr lang="en-US" sz="1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369" y="1288643"/>
            <a:ext cx="2331694" cy="1345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07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457" y="18565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Risk Responses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62457" y="1112431"/>
            <a:ext cx="8522022" cy="33147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Recognize the signs of important shifts in management attitudes and behavior toward markets, products and services</a:t>
            </a:r>
          </a:p>
          <a:p>
            <a:r>
              <a:rPr lang="en-US" sz="2400" dirty="0" smtClean="0"/>
              <a:t>Don’t take a mechanical approach to risk assessment</a:t>
            </a:r>
          </a:p>
          <a:p>
            <a:r>
              <a:rPr lang="en-US" sz="2400" dirty="0" smtClean="0"/>
              <a:t>Take time to understand potential behavioral impacts from new or enhanced products and services</a:t>
            </a:r>
            <a:endParaRPr lang="en-US" sz="2000" dirty="0" smtClean="0"/>
          </a:p>
          <a:p>
            <a:pPr lvl="1"/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15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97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16</a:t>
            </a:fld>
            <a:endParaRPr lang="en-US" sz="10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33424" y="2000249"/>
            <a:ext cx="7472363" cy="181927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Dynamic Force 2: </a:t>
            </a:r>
          </a:p>
          <a:p>
            <a:pPr marL="0" lvl="1"/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Risk Dynamics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79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457" y="37132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Risk Evolution &amp; Revolution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62457" y="1112431"/>
            <a:ext cx="8891056" cy="33147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Risk evolution</a:t>
            </a:r>
          </a:p>
          <a:p>
            <a:pPr lvl="1"/>
            <a:r>
              <a:rPr lang="en-US" sz="2000" dirty="0"/>
              <a:t>R</a:t>
            </a:r>
            <a:r>
              <a:rPr lang="en-US" sz="2000" dirty="0" smtClean="0"/>
              <a:t>isk taxonomies are changing as well our emphasis </a:t>
            </a:r>
            <a:r>
              <a:rPr lang="en-US" sz="2000" dirty="0" smtClean="0"/>
              <a:t>on </a:t>
            </a:r>
            <a:r>
              <a:rPr lang="en-US" sz="2000" dirty="0" smtClean="0"/>
              <a:t>various </a:t>
            </a:r>
            <a:r>
              <a:rPr lang="en-US" sz="2000" dirty="0" smtClean="0"/>
              <a:t>risks – a move toward nonfinancial risk focus</a:t>
            </a:r>
            <a:endParaRPr lang="en-US" sz="2000" dirty="0" smtClean="0"/>
          </a:p>
          <a:p>
            <a:r>
              <a:rPr lang="en-US" sz="2400" dirty="0" smtClean="0"/>
              <a:t>Risk revolution</a:t>
            </a:r>
          </a:p>
          <a:p>
            <a:pPr lvl="1"/>
            <a:r>
              <a:rPr lang="en-US" sz="2000" dirty="0" smtClean="0"/>
              <a:t>How we approach risk management has also changed over time</a:t>
            </a:r>
          </a:p>
          <a:p>
            <a:pPr lvl="2"/>
            <a:r>
              <a:rPr lang="en-US" sz="1800" dirty="0" smtClean="0"/>
              <a:t>Two dominant tendencies have emerged in risk management over the last decade</a:t>
            </a:r>
          </a:p>
          <a:p>
            <a:pPr lvl="3"/>
            <a:r>
              <a:rPr lang="en-US" sz="1600" dirty="0" smtClean="0"/>
              <a:t>Quantitative assessment</a:t>
            </a:r>
          </a:p>
          <a:p>
            <a:pPr lvl="3"/>
            <a:r>
              <a:rPr lang="en-US" sz="1600" dirty="0" smtClean="0"/>
              <a:t>Process and control</a:t>
            </a:r>
          </a:p>
          <a:p>
            <a:endParaRPr lang="en-US" sz="2400" dirty="0" smtClean="0"/>
          </a:p>
          <a:p>
            <a:pPr marL="457200" lvl="1" indent="0">
              <a:buNone/>
            </a:pP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17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27903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/>
          <p:cNvSpPr/>
          <p:nvPr/>
        </p:nvSpPr>
        <p:spPr>
          <a:xfrm>
            <a:off x="5073114" y="1139391"/>
            <a:ext cx="3266432" cy="365583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0263" y="150688"/>
            <a:ext cx="67042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Risk Evolution</a:t>
            </a:r>
            <a:endParaRPr lang="en-US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5133264" y="2527884"/>
            <a:ext cx="1461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Operational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2075174" y="1139391"/>
            <a:ext cx="4370854" cy="6412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2540042" y="4066742"/>
            <a:ext cx="3749340" cy="7668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344414" y="1473020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Credit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565671" y="1991320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Market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344977" y="3202861"/>
            <a:ext cx="1038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Liquidity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471931" y="3221056"/>
            <a:ext cx="14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Cyber/Info Security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24241" y="1889909"/>
            <a:ext cx="1478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Reputation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57110" y="3929147"/>
            <a:ext cx="1383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Regulatory/Compliance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46028" y="2752204"/>
            <a:ext cx="82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Legal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100332" y="2416889"/>
            <a:ext cx="1080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Strategic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>
          <a:xfrm>
            <a:off x="-70801" y="779228"/>
            <a:ext cx="6060749" cy="2506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Risk ecosystem expansion (systemic risk event of 2008-2009 opened our eyes)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Elevated focus on nonfinancial risks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l"/>
            <a:endParaRPr lang="en-US" sz="2000" dirty="0" smtClean="0"/>
          </a:p>
          <a:p>
            <a:pPr lvl="1"/>
            <a:endParaRPr lang="en-US" sz="2000" dirty="0" smtClean="0"/>
          </a:p>
        </p:txBody>
      </p:sp>
      <p:sp>
        <p:nvSpPr>
          <p:cNvPr id="28" name="Oval 27"/>
          <p:cNvSpPr/>
          <p:nvPr/>
        </p:nvSpPr>
        <p:spPr>
          <a:xfrm>
            <a:off x="412663" y="1735712"/>
            <a:ext cx="2370180" cy="277164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2689" y="1883228"/>
            <a:ext cx="1256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Credit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5248" y="2626114"/>
            <a:ext cx="2202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Market/Interest Rate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1670" y="3387527"/>
            <a:ext cx="1349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Liquidity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85280" y="3249696"/>
            <a:ext cx="1067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Cyber/Info Security</a:t>
            </a:r>
            <a:endParaRPr lang="en-US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543586" y="2297492"/>
            <a:ext cx="13871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Operational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65323" y="2067894"/>
            <a:ext cx="11858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Reputation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783771" y="3911665"/>
            <a:ext cx="1799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Regulatory/Compliance 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341136" y="3000350"/>
            <a:ext cx="1067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Legal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1363211" y="2956390"/>
            <a:ext cx="1067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Strategic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808488" y="2270272"/>
            <a:ext cx="2469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Factors Driving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Competition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Market conditions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18</a:t>
            </a:r>
            <a:endParaRPr lang="en-US" sz="1000" dirty="0"/>
          </a:p>
        </p:txBody>
      </p:sp>
      <p:sp>
        <p:nvSpPr>
          <p:cNvPr id="2" name="TextBox 1"/>
          <p:cNvSpPr txBox="1"/>
          <p:nvPr/>
        </p:nvSpPr>
        <p:spPr>
          <a:xfrm>
            <a:off x="971227" y="4483332"/>
            <a:ext cx="2548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Historically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04160" y="4799465"/>
            <a:ext cx="1536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Current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61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19550" y="3814763"/>
            <a:ext cx="542925" cy="5810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457" y="37132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Risk Revolution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62457" y="1112431"/>
            <a:ext cx="6390743" cy="3521482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Quantitative focus of risk management </a:t>
            </a:r>
          </a:p>
          <a:p>
            <a:pPr lvl="1"/>
            <a:r>
              <a:rPr lang="en-US" sz="2000" dirty="0" smtClean="0"/>
              <a:t>More actuarial-like</a:t>
            </a:r>
          </a:p>
          <a:p>
            <a:pPr lvl="1"/>
            <a:r>
              <a:rPr lang="en-US" sz="2000" dirty="0" smtClean="0"/>
              <a:t>Things to watch out for:</a:t>
            </a:r>
          </a:p>
          <a:p>
            <a:pPr lvl="2"/>
            <a:r>
              <a:rPr lang="en-US" sz="1800" dirty="0" smtClean="0"/>
              <a:t>Loss of “qualitative muscle mass”</a:t>
            </a:r>
          </a:p>
          <a:p>
            <a:pPr lvl="2"/>
            <a:r>
              <a:rPr lang="en-US" sz="1800" dirty="0" smtClean="0"/>
              <a:t>“Shiny object bias” – overconfidence in empirical models</a:t>
            </a:r>
          </a:p>
          <a:p>
            <a:r>
              <a:rPr lang="en-US" sz="2400" dirty="0" smtClean="0"/>
              <a:t>Process and control dominating environment</a:t>
            </a:r>
          </a:p>
          <a:p>
            <a:pPr lvl="1"/>
            <a:r>
              <a:rPr lang="en-US" sz="1800" dirty="0" smtClean="0"/>
              <a:t>A natural aftermath of the financial crisis – back to basics</a:t>
            </a:r>
          </a:p>
          <a:p>
            <a:pPr lvl="1"/>
            <a:r>
              <a:rPr lang="en-US" sz="1800" dirty="0" smtClean="0"/>
              <a:t>Things to watch out for:</a:t>
            </a:r>
          </a:p>
          <a:p>
            <a:pPr lvl="2"/>
            <a:r>
              <a:rPr lang="en-US" sz="1800" dirty="0" smtClean="0"/>
              <a:t>Avoiding assembly line mentality and the potential to lose situational risk awareness</a:t>
            </a:r>
          </a:p>
          <a:p>
            <a:pPr lvl="2"/>
            <a:r>
              <a:rPr lang="en-US" sz="1800" dirty="0" smtClean="0"/>
              <a:t>Checking the box syndrome       </a:t>
            </a:r>
            <a:r>
              <a:rPr lang="en-US" sz="3900" dirty="0" smtClean="0">
                <a:sym typeface="Wingdings" panose="05000000000000000000" pitchFamily="2" charset="2"/>
              </a:rPr>
              <a:t></a:t>
            </a:r>
            <a:endParaRPr lang="en-US" sz="3900" dirty="0" smtClean="0"/>
          </a:p>
          <a:p>
            <a:pPr lvl="1"/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19</a:t>
            </a:fld>
            <a:endParaRPr lang="en-US" sz="1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713" y="2597736"/>
            <a:ext cx="2046098" cy="198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7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8783" y="1308672"/>
            <a:ext cx="8345300" cy="1859406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400" b="1" dirty="0" smtClean="0">
                <a:solidFill>
                  <a:srgbClr val="005A8C"/>
                </a:solidFill>
                <a:latin typeface="Arial "/>
                <a:cs typeface="Arial Bold"/>
              </a:rPr>
              <a:t>ABA Risk Management Conference</a:t>
            </a:r>
            <a:r>
              <a:rPr lang="en-US" sz="4400" dirty="0" smtClean="0">
                <a:solidFill>
                  <a:srgbClr val="005A8C"/>
                </a:solidFill>
                <a:latin typeface="Arial "/>
                <a:cs typeface="Arial Bold"/>
              </a:rPr>
              <a:t/>
            </a:r>
            <a:br>
              <a:rPr lang="en-US" sz="4400" dirty="0" smtClean="0">
                <a:solidFill>
                  <a:srgbClr val="005A8C"/>
                </a:solidFill>
                <a:latin typeface="Arial "/>
                <a:cs typeface="Arial Bold"/>
              </a:rPr>
            </a:br>
            <a:r>
              <a:rPr lang="en-US" sz="1600" dirty="0" smtClean="0">
                <a:solidFill>
                  <a:srgbClr val="005A8C"/>
                </a:solidFill>
                <a:latin typeface="Arial "/>
                <a:cs typeface="Arial Bold"/>
              </a:rPr>
              <a:t/>
            </a:r>
            <a:br>
              <a:rPr lang="en-US" sz="1600" dirty="0" smtClean="0">
                <a:solidFill>
                  <a:srgbClr val="005A8C"/>
                </a:solidFill>
                <a:latin typeface="Arial "/>
                <a:cs typeface="Arial Bold"/>
              </a:rPr>
            </a:br>
            <a:r>
              <a:rPr lang="en-US" sz="3100" b="1" i="1" dirty="0" smtClean="0">
                <a:solidFill>
                  <a:schemeClr val="accent1">
                    <a:lumMod val="75000"/>
                  </a:schemeClr>
                </a:solidFill>
                <a:latin typeface="Arial "/>
                <a:cs typeface="Arial Bold"/>
              </a:rPr>
              <a:t>Three Dynamic Forces of Risk Management</a:t>
            </a:r>
            <a:r>
              <a:rPr lang="en-US" sz="3100" b="1" dirty="0">
                <a:solidFill>
                  <a:srgbClr val="005A8C"/>
                </a:solidFill>
                <a:latin typeface="Arial "/>
                <a:cs typeface="Arial Bold"/>
              </a:rPr>
              <a:t/>
            </a:r>
            <a:br>
              <a:rPr lang="en-US" sz="3100" b="1" dirty="0">
                <a:solidFill>
                  <a:srgbClr val="005A8C"/>
                </a:solidFill>
                <a:latin typeface="Arial "/>
                <a:cs typeface="Arial Bold"/>
              </a:rPr>
            </a:br>
            <a:r>
              <a:rPr lang="en-US" sz="3100" dirty="0" smtClean="0">
                <a:solidFill>
                  <a:srgbClr val="005A8C"/>
                </a:solidFill>
                <a:latin typeface="Arial "/>
                <a:cs typeface="Arial Bold"/>
              </a:rPr>
              <a:t/>
            </a:r>
            <a:br>
              <a:rPr lang="en-US" sz="3100" dirty="0" smtClean="0">
                <a:solidFill>
                  <a:srgbClr val="005A8C"/>
                </a:solidFill>
                <a:latin typeface="Arial "/>
                <a:cs typeface="Arial Bold"/>
              </a:rPr>
            </a:br>
            <a:r>
              <a:rPr lang="en-US" sz="1600" dirty="0" smtClean="0">
                <a:solidFill>
                  <a:srgbClr val="005A8C"/>
                </a:solidFill>
                <a:latin typeface="Arial "/>
                <a:cs typeface="Arial Bold"/>
              </a:rPr>
              <a:t>Clifford </a:t>
            </a:r>
            <a:r>
              <a:rPr lang="en-US" sz="1600" dirty="0">
                <a:solidFill>
                  <a:srgbClr val="005A8C"/>
                </a:solidFill>
                <a:latin typeface="Arial "/>
                <a:cs typeface="Arial Bold"/>
              </a:rPr>
              <a:t>V. Rossi, </a:t>
            </a:r>
            <a:r>
              <a:rPr lang="en-US" sz="1600" dirty="0" smtClean="0">
                <a:solidFill>
                  <a:srgbClr val="005A8C"/>
                </a:solidFill>
                <a:latin typeface="Arial "/>
                <a:cs typeface="Arial Bold"/>
              </a:rPr>
              <a:t>PhD </a:t>
            </a:r>
            <a:r>
              <a:rPr lang="en-US" sz="1600" dirty="0" smtClean="0">
                <a:solidFill>
                  <a:srgbClr val="005A8C"/>
                </a:solidFill>
                <a:latin typeface="Arial "/>
                <a:cs typeface="Arial Bold"/>
              </a:rPr>
              <a:t/>
            </a:r>
            <a:br>
              <a:rPr lang="en-US" sz="1600" dirty="0" smtClean="0">
                <a:solidFill>
                  <a:srgbClr val="005A8C"/>
                </a:solidFill>
                <a:latin typeface="Arial "/>
                <a:cs typeface="Arial Bold"/>
              </a:rPr>
            </a:br>
            <a:r>
              <a:rPr lang="en-US" sz="1600" dirty="0" smtClean="0">
                <a:solidFill>
                  <a:srgbClr val="005A8C"/>
                </a:solidFill>
                <a:latin typeface="Arial "/>
                <a:cs typeface="Arial Bold"/>
              </a:rPr>
              <a:t>Robert H. Smith School of Business, University of Maryland</a:t>
            </a:r>
            <a:r>
              <a:rPr lang="en-US" sz="1600" dirty="0">
                <a:solidFill>
                  <a:srgbClr val="005A8C"/>
                </a:solidFill>
                <a:latin typeface="Arial "/>
                <a:cs typeface="Arial Bold"/>
              </a:rPr>
              <a:t/>
            </a:r>
            <a:br>
              <a:rPr lang="en-US" sz="1600" dirty="0">
                <a:solidFill>
                  <a:srgbClr val="005A8C"/>
                </a:solidFill>
                <a:latin typeface="Arial "/>
                <a:cs typeface="Arial Bold"/>
              </a:rPr>
            </a:br>
            <a:r>
              <a:rPr lang="en-US" sz="1600" dirty="0" smtClean="0">
                <a:solidFill>
                  <a:srgbClr val="005A8C"/>
                </a:solidFill>
                <a:latin typeface="Arial "/>
                <a:cs typeface="Arial Bold"/>
              </a:rPr>
              <a:t>Chesapeake Risk Advisors, LLC</a:t>
            </a:r>
            <a:br>
              <a:rPr lang="en-US" sz="1600" dirty="0" smtClean="0">
                <a:solidFill>
                  <a:srgbClr val="005A8C"/>
                </a:solidFill>
                <a:latin typeface="Arial "/>
                <a:cs typeface="Arial Bold"/>
              </a:rPr>
            </a:br>
            <a:endParaRPr lang="en-US" sz="1600" dirty="0">
              <a:solidFill>
                <a:srgbClr val="005A8C"/>
              </a:solidFill>
              <a:latin typeface="Arial "/>
              <a:cs typeface="Arial Bold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153543" y="4932826"/>
            <a:ext cx="2746905" cy="272154"/>
            <a:chOff x="214721" y="6326355"/>
            <a:chExt cx="2746905" cy="362871"/>
          </a:xfrm>
        </p:grpSpPr>
        <p:sp>
          <p:nvSpPr>
            <p:cNvPr id="8" name="TextBox 6"/>
            <p:cNvSpPr txBox="1"/>
            <p:nvPr/>
          </p:nvSpPr>
          <p:spPr>
            <a:xfrm>
              <a:off x="214721" y="6326355"/>
              <a:ext cx="2746905" cy="362871"/>
            </a:xfrm>
            <a:prstGeom prst="rect">
              <a:avLst/>
            </a:prstGeom>
            <a:noFill/>
          </p:spPr>
          <p:txBody>
            <a:bodyPr wrap="square" lIns="101882" tIns="50941" rIns="101882" bIns="50941" rtlCol="0">
              <a:sp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aba.com</a:t>
              </a:r>
              <a:r>
                <a:rPr lang="en-US" sz="1100" b="1" baseline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</a:t>
              </a:r>
              <a:r>
                <a:rPr lang="en-US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1-800-BANKERS</a:t>
              </a:r>
              <a:endPara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017643" y="6419573"/>
              <a:ext cx="0" cy="100584"/>
            </a:xfrm>
            <a:prstGeom prst="line">
              <a:avLst/>
            </a:prstGeom>
            <a:ln w="12700">
              <a:solidFill>
                <a:srgbClr val="8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 descr="Int-Pg_WhiteBkgd_2013_thinner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" y="1176175"/>
            <a:ext cx="9143998" cy="48006"/>
          </a:xfrm>
          <a:prstGeom prst="rect">
            <a:avLst/>
          </a:prstGeom>
        </p:spPr>
      </p:pic>
      <p:pic>
        <p:nvPicPr>
          <p:cNvPr id="12" name="Picture 11" descr="ABA_Registered_logo_RGB_Lar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15" y="417196"/>
            <a:ext cx="1327392" cy="2898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20</a:t>
            </a:fld>
            <a:endParaRPr lang="en-US" sz="10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33424" y="2000249"/>
            <a:ext cx="7472363" cy="181927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Dynamic Force 3: </a:t>
            </a:r>
          </a:p>
          <a:p>
            <a:pPr marL="0" lvl="1"/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Risk Management Skill Dynamics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740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457" y="37132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More Audience Participation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62457" y="1263878"/>
            <a:ext cx="8757496" cy="352148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How many of you studied or have a degree in risk management?</a:t>
            </a:r>
          </a:p>
          <a:p>
            <a:r>
              <a:rPr lang="en-US" sz="2400" dirty="0" smtClean="0"/>
              <a:t>How many of you said when you were little – </a:t>
            </a:r>
            <a:r>
              <a:rPr lang="en-US" sz="2400" i="1" dirty="0" smtClean="0"/>
              <a:t>when I grow up I want to be a risk manager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How many of you believe your way into risk management was somewhat accidental?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21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6452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457" y="37132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Risk Management Skill Dynamics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62457" y="1112431"/>
            <a:ext cx="8522022" cy="352148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Ingredients for making a good risk professional vary by position, but these three are essential in some combination:</a:t>
            </a:r>
          </a:p>
          <a:p>
            <a:pPr lvl="1"/>
            <a:r>
              <a:rPr lang="en-US" sz="2000" dirty="0" smtClean="0"/>
              <a:t>Risk and business domain </a:t>
            </a:r>
            <a:r>
              <a:rPr lang="en-US" sz="2000" dirty="0" smtClean="0"/>
              <a:t>expertise – </a:t>
            </a:r>
            <a:r>
              <a:rPr lang="en-US" sz="2000" i="1" dirty="0" smtClean="0"/>
              <a:t>gets you noticed</a:t>
            </a:r>
            <a:endParaRPr lang="en-US" sz="2000" i="1" dirty="0" smtClean="0"/>
          </a:p>
          <a:p>
            <a:pPr lvl="1"/>
            <a:r>
              <a:rPr lang="en-US" sz="2000" dirty="0" smtClean="0"/>
              <a:t>Organizational </a:t>
            </a:r>
            <a:r>
              <a:rPr lang="en-US" sz="2000" dirty="0" smtClean="0"/>
              <a:t>management – </a:t>
            </a:r>
            <a:r>
              <a:rPr lang="en-US" sz="2000" i="1" dirty="0" smtClean="0"/>
              <a:t>moves you up</a:t>
            </a:r>
            <a:endParaRPr lang="en-US" sz="2000" i="1" dirty="0" smtClean="0"/>
          </a:p>
          <a:p>
            <a:pPr lvl="1"/>
            <a:r>
              <a:rPr lang="en-US" sz="2000" dirty="0" smtClean="0"/>
              <a:t>Leadership – </a:t>
            </a:r>
            <a:r>
              <a:rPr lang="en-US" sz="2000" i="1" dirty="0" smtClean="0"/>
              <a:t>keeps you there</a:t>
            </a:r>
            <a:endParaRPr lang="en-US" sz="2000" i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22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7296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457" y="37132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Risk &amp; Business Domain Expertise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62457" y="1112431"/>
            <a:ext cx="8522022" cy="352148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Experience and judgment over the business cycle</a:t>
            </a:r>
          </a:p>
          <a:p>
            <a:r>
              <a:rPr lang="en-US" sz="2400" dirty="0" smtClean="0"/>
              <a:t>Understanding of asset and liability acquisition processes</a:t>
            </a:r>
          </a:p>
          <a:p>
            <a:pPr lvl="1"/>
            <a:r>
              <a:rPr lang="en-US" sz="1800" dirty="0" smtClean="0"/>
              <a:t>Loan manufacturing lifecycle</a:t>
            </a:r>
          </a:p>
          <a:p>
            <a:pPr lvl="1"/>
            <a:r>
              <a:rPr lang="en-US" sz="1800" dirty="0" smtClean="0"/>
              <a:t>Policies and procedures</a:t>
            </a:r>
          </a:p>
          <a:p>
            <a:pPr lvl="1"/>
            <a:r>
              <a:rPr lang="en-US" sz="1800" dirty="0" smtClean="0"/>
              <a:t>Key drivers of risk</a:t>
            </a:r>
          </a:p>
          <a:p>
            <a:pPr lvl="1"/>
            <a:r>
              <a:rPr lang="en-US" sz="1800" dirty="0" smtClean="0"/>
              <a:t>Risk mitigation strategies</a:t>
            </a:r>
          </a:p>
          <a:p>
            <a:pPr lvl="1"/>
            <a:r>
              <a:rPr lang="en-US" sz="1800" dirty="0" smtClean="0"/>
              <a:t>Processes and controls</a:t>
            </a:r>
          </a:p>
          <a:p>
            <a:r>
              <a:rPr lang="en-US" sz="2400" dirty="0" smtClean="0"/>
              <a:t>Empirical orientation to risk management</a:t>
            </a:r>
          </a:p>
          <a:p>
            <a:pPr lvl="1"/>
            <a:r>
              <a:rPr lang="en-US" sz="1800" dirty="0" smtClean="0"/>
              <a:t>Data driven</a:t>
            </a:r>
          </a:p>
          <a:p>
            <a:pPr lvl="1"/>
            <a:r>
              <a:rPr lang="en-US" sz="1800" dirty="0" smtClean="0"/>
              <a:t>Analytics driven capabilities</a:t>
            </a:r>
          </a:p>
          <a:p>
            <a:r>
              <a:rPr lang="en-US" sz="2400" dirty="0" smtClean="0"/>
              <a:t>Native curiosity and ability to think broadly about risk issues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23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4930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457" y="37132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Organizational Management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62457" y="1112431"/>
            <a:ext cx="8522022" cy="352148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Demonstrated ability to conceptualize a risk management problem into an actionable plan</a:t>
            </a:r>
          </a:p>
          <a:p>
            <a:r>
              <a:rPr lang="en-US" sz="2400" dirty="0" smtClean="0"/>
              <a:t>Attention to detail without being mired in a 99.9% solution</a:t>
            </a:r>
          </a:p>
          <a:p>
            <a:r>
              <a:rPr lang="en-US" sz="2400" dirty="0" smtClean="0"/>
              <a:t>Sense of urgency</a:t>
            </a:r>
          </a:p>
          <a:p>
            <a:r>
              <a:rPr lang="en-US" sz="2400" dirty="0" smtClean="0"/>
              <a:t>Team orientation – leave your ego at the door</a:t>
            </a:r>
          </a:p>
          <a:p>
            <a:r>
              <a:rPr lang="en-US" sz="2400" dirty="0" smtClean="0"/>
              <a:t>Effective allocation of resources for the task</a:t>
            </a:r>
          </a:p>
          <a:p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24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1732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457" y="37132"/>
            <a:ext cx="8229600" cy="78205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Leadership Qualities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62457" y="1112431"/>
            <a:ext cx="8522022" cy="3521482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Awareness – Risk Intelligence</a:t>
            </a:r>
          </a:p>
          <a:p>
            <a:pPr lvl="1"/>
            <a:r>
              <a:rPr lang="en-US" sz="2000" dirty="0" smtClean="0"/>
              <a:t>To situations</a:t>
            </a:r>
          </a:p>
          <a:p>
            <a:pPr lvl="1"/>
            <a:r>
              <a:rPr lang="en-US" sz="2000" dirty="0" smtClean="0"/>
              <a:t>To individuals and groups (“reading” skills)</a:t>
            </a:r>
          </a:p>
          <a:p>
            <a:r>
              <a:rPr lang="en-US" sz="2400" dirty="0" smtClean="0"/>
              <a:t>Vision – lean forward</a:t>
            </a:r>
            <a:endParaRPr lang="en-US" sz="2400" dirty="0" smtClean="0"/>
          </a:p>
          <a:p>
            <a:r>
              <a:rPr lang="en-US" sz="2400" dirty="0" smtClean="0"/>
              <a:t>Influence – shape the conversation with insight and stature</a:t>
            </a:r>
            <a:endParaRPr lang="en-US" sz="2400" dirty="0" smtClean="0"/>
          </a:p>
          <a:p>
            <a:r>
              <a:rPr lang="en-US" sz="2400" dirty="0" smtClean="0"/>
              <a:t>Inspire – bring others along to your vision</a:t>
            </a:r>
            <a:endParaRPr lang="en-US" sz="2400" dirty="0" smtClean="0"/>
          </a:p>
          <a:p>
            <a:r>
              <a:rPr lang="en-US" sz="2400" dirty="0" smtClean="0"/>
              <a:t>Leverage – be a force multiplier</a:t>
            </a:r>
            <a:endParaRPr lang="en-US" sz="2400" dirty="0" smtClean="0"/>
          </a:p>
          <a:p>
            <a:r>
              <a:rPr lang="en-US" sz="2400" dirty="0" smtClean="0"/>
              <a:t>Communicate – 360 degrees</a:t>
            </a:r>
            <a:endParaRPr lang="en-US" sz="2400" dirty="0" smtClean="0"/>
          </a:p>
          <a:p>
            <a:r>
              <a:rPr lang="en-US" sz="2400" dirty="0" smtClean="0"/>
              <a:t>Balance – are you a watch dog or a lap dog?</a:t>
            </a:r>
          </a:p>
          <a:p>
            <a:r>
              <a:rPr lang="en-US" sz="2400" dirty="0" smtClean="0"/>
              <a:t>Courage – if you see something say something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25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14009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2214208"/>
              </p:ext>
            </p:extLst>
          </p:nvPr>
        </p:nvGraphicFramePr>
        <p:xfrm>
          <a:off x="2133172" y="1367747"/>
          <a:ext cx="4755650" cy="2779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9431" y="40843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Risk Practitioner Competency Composition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26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08529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593" y="17635"/>
            <a:ext cx="8229600" cy="857250"/>
          </a:xfrm>
        </p:spPr>
        <p:txBody>
          <a:bodyPr/>
          <a:lstStyle/>
          <a:p>
            <a:r>
              <a:rPr lang="en-US" dirty="0" smtClean="0"/>
              <a:t>Risk Practitioner Key Competencies</a:t>
            </a:r>
            <a:endParaRPr lang="en-US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365" y="1039890"/>
            <a:ext cx="7372057" cy="36046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27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901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7198" y="987229"/>
            <a:ext cx="8393861" cy="3824821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Manage career “risk” as you would other firm risks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What is your </a:t>
            </a:r>
            <a:r>
              <a:rPr lang="en-US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inherent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career risk?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Mapped against current and/or prospective positions you aspire to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Domain expertise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Leadership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Organizational management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Evaluate your personal </a:t>
            </a:r>
            <a:r>
              <a:rPr lang="en-US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control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environment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Conduct your own skill inventory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Determine your </a:t>
            </a:r>
            <a:r>
              <a:rPr lang="en-US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residual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risk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What skills do I need to work on to bridge a gap</a:t>
            </a:r>
          </a:p>
        </p:txBody>
      </p:sp>
      <p:sp>
        <p:nvSpPr>
          <p:cNvPr id="5" name="Rectangle 4"/>
          <p:cNvSpPr/>
          <p:nvPr/>
        </p:nvSpPr>
        <p:spPr>
          <a:xfrm>
            <a:off x="317198" y="180436"/>
            <a:ext cx="67042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Force 3 Takeaways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28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37676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7198" y="987230"/>
            <a:ext cx="8393861" cy="3437133"/>
          </a:xfrm>
        </p:spPr>
        <p:txBody>
          <a:bodyPr>
            <a:normAutofit fontScale="925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Recognize the </a:t>
            </a:r>
            <a:r>
              <a:rPr 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Three Dynamic Forces of Risk Management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facing you and your organization today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Keep an eye open for important behaviors, biases and attitudes among customers and management that could affect risk-taking as the cycle turns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Embrace the changing nature of risk and the ongoing trends in managing risk but be aware of potential blind spots along the way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Finally, turn the accidental nature of your career into a proactive personal and professional quest for continuous improvement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7198" y="180436"/>
            <a:ext cx="67042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Closing Remarks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29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3092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0962" y="28574"/>
            <a:ext cx="9063038" cy="78205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Three Dynamic Forces at Work in Risk Management 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223837" y="1168264"/>
            <a:ext cx="8343901" cy="33147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Dynamic Force 1: </a:t>
            </a:r>
          </a:p>
          <a:p>
            <a:pPr lvl="1"/>
            <a:r>
              <a:rPr lang="en-US" sz="2400" dirty="0" smtClean="0"/>
              <a:t>Risk psychology, market dynamics and risk responses</a:t>
            </a:r>
          </a:p>
          <a:p>
            <a:r>
              <a:rPr lang="en-US" sz="2800" dirty="0" smtClean="0"/>
              <a:t>Dynamic Force 2:</a:t>
            </a:r>
          </a:p>
          <a:p>
            <a:pPr lvl="1"/>
            <a:r>
              <a:rPr lang="en-US" sz="2400" dirty="0" smtClean="0"/>
              <a:t>Risk landscape dynamics</a:t>
            </a:r>
          </a:p>
          <a:p>
            <a:r>
              <a:rPr lang="en-US" sz="2800" dirty="0" smtClean="0"/>
              <a:t>Dynamic Force 3:</a:t>
            </a:r>
          </a:p>
          <a:p>
            <a:pPr lvl="1"/>
            <a:r>
              <a:rPr lang="en-US" sz="2400" dirty="0" smtClean="0"/>
              <a:t>Risk skill dynamics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3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4622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4</a:t>
            </a:fld>
            <a:endParaRPr lang="en-US" sz="10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61962" y="2062162"/>
            <a:ext cx="8005764" cy="181927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Dynamic Force 1: </a:t>
            </a:r>
          </a:p>
          <a:p>
            <a:pPr marL="0" lvl="1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Risk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Psychology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Market Dynamics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Risk Responses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028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467850" cy="78205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Risk Psychology, Market </a:t>
            </a:r>
            <a:r>
              <a:rPr lang="en-US" dirty="0">
                <a:latin typeface="+mn-lt"/>
              </a:rPr>
              <a:t>D</a:t>
            </a:r>
            <a:r>
              <a:rPr lang="en-US" dirty="0" smtClean="0">
                <a:latin typeface="+mn-lt"/>
              </a:rPr>
              <a:t>ynamics and Risk Responses</a:t>
            </a:r>
            <a:endParaRPr lang="en-US" dirty="0">
              <a:latin typeface="+mn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500062" y="1257300"/>
            <a:ext cx="8153400" cy="33147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We all take risks to varying degrees – our behavior and biases toward risk-taking greatly impacts the risk environment</a:t>
            </a:r>
          </a:p>
          <a:p>
            <a:r>
              <a:rPr lang="en-US" sz="2800" dirty="0" smtClean="0"/>
              <a:t>That risk environment is also in a state of flux with the business cycle</a:t>
            </a:r>
          </a:p>
          <a:p>
            <a:r>
              <a:rPr lang="en-US" sz="2800" dirty="0" smtClean="0"/>
              <a:t>How we as risk managers respond to these conditions is of enormous consequence to risk </a:t>
            </a:r>
            <a:r>
              <a:rPr lang="en-US" sz="2800" dirty="0" smtClean="0"/>
              <a:t>outcomes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fld id="{379DEEBE-8215-424E-BA3E-5E2BB698B2C4}" type="slidenum">
              <a:rPr lang="en-US" sz="1000" smtClean="0"/>
              <a:pPr algn="ctr"/>
              <a:t>5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6910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Content Placeholder 4"/>
          <p:cNvSpPr>
            <a:spLocks noGrp="1"/>
          </p:cNvSpPr>
          <p:nvPr>
            <p:ph idx="4294967295"/>
          </p:nvPr>
        </p:nvSpPr>
        <p:spPr>
          <a:xfrm>
            <a:off x="318338" y="1002590"/>
            <a:ext cx="7715672" cy="3028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Thought Experiment 1</a:t>
            </a:r>
          </a:p>
          <a:p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While at Vegas you run into someone who offers you this game where you have 2 choices:</a:t>
            </a:r>
          </a:p>
          <a:p>
            <a:pPr lvl="1"/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Receive $1,000 on the spot, or</a:t>
            </a:r>
          </a:p>
          <a:p>
            <a:pPr lvl="1"/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50% chance of receiving $2,000 and a 50% chance of receiving nothing</a:t>
            </a:r>
          </a:p>
          <a:p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many choose the first alternative</a:t>
            </a:r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  <a:endParaRPr lang="en-US" alt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2707" name="TextBox 4"/>
          <p:cNvSpPr txBox="1">
            <a:spLocks noChangeArrowheads="1"/>
          </p:cNvSpPr>
          <p:nvPr/>
        </p:nvSpPr>
        <p:spPr bwMode="auto">
          <a:xfrm>
            <a:off x="7772400" y="4857750"/>
            <a:ext cx="2616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600" dirty="0"/>
              <a:t>14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66825" y="352425"/>
            <a:ext cx="439102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</a:rPr>
              <a:t>Psychology and Behavior of Risk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18338" y="55698"/>
            <a:ext cx="8229600" cy="78205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Arial 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+mn-lt"/>
              </a:rPr>
              <a:t>Risk Psychology at Work – </a:t>
            </a:r>
            <a:r>
              <a:rPr lang="en-US" sz="2400" dirty="0" smtClean="0">
                <a:latin typeface="+mn-lt"/>
              </a:rPr>
              <a:t>Audience Participation! </a:t>
            </a:r>
            <a:endParaRPr lang="en-US" sz="2400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r>
              <a:rPr lang="en-US" sz="1000" dirty="0"/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939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Content Placeholder 4"/>
          <p:cNvSpPr>
            <a:spLocks noGrp="1"/>
          </p:cNvSpPr>
          <p:nvPr>
            <p:ph idx="4294967295"/>
          </p:nvPr>
        </p:nvSpPr>
        <p:spPr>
          <a:xfrm>
            <a:off x="318338" y="1064650"/>
            <a:ext cx="7096754" cy="3028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Thought Experiment 2</a:t>
            </a:r>
          </a:p>
          <a:p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Now what choice would you make if you were offered to pick between these 2 alternatives:</a:t>
            </a:r>
          </a:p>
          <a:p>
            <a:pPr lvl="1"/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 80% chance of losing $4,000 and a 20% chance of breaking even, or</a:t>
            </a:r>
          </a:p>
          <a:p>
            <a:pPr lvl="1"/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100% chance of losing $3,000</a:t>
            </a:r>
          </a:p>
          <a:p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many select the first alternative?</a:t>
            </a:r>
          </a:p>
        </p:txBody>
      </p:sp>
      <p:sp>
        <p:nvSpPr>
          <p:cNvPr id="72707" name="TextBox 4"/>
          <p:cNvSpPr txBox="1">
            <a:spLocks noChangeArrowheads="1"/>
          </p:cNvSpPr>
          <p:nvPr/>
        </p:nvSpPr>
        <p:spPr bwMode="auto">
          <a:xfrm>
            <a:off x="7772400" y="4857750"/>
            <a:ext cx="2616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600" dirty="0"/>
              <a:t>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6825" y="352425"/>
            <a:ext cx="439102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</a:rPr>
              <a:t>Psychology and Behavior of Risk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18338" y="55698"/>
            <a:ext cx="8229600" cy="78205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Arial 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+mn-lt"/>
              </a:rPr>
              <a:t>Risk Psychology at Work – </a:t>
            </a:r>
            <a:r>
              <a:rPr lang="en-US" sz="2400" dirty="0" smtClean="0">
                <a:latin typeface="+mn-lt"/>
              </a:rPr>
              <a:t>Audience Participation!</a:t>
            </a:r>
            <a:endParaRPr lang="en-US" sz="24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r>
              <a:rPr lang="en-US" sz="1000" dirty="0"/>
              <a:t>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151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Content Placeholder 4"/>
          <p:cNvSpPr>
            <a:spLocks noGrp="1"/>
          </p:cNvSpPr>
          <p:nvPr>
            <p:ph idx="4294967295"/>
          </p:nvPr>
        </p:nvSpPr>
        <p:spPr>
          <a:xfrm>
            <a:off x="318339" y="914400"/>
            <a:ext cx="8542522" cy="36065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 smtClean="0"/>
              <a:t>Outcomes</a:t>
            </a:r>
          </a:p>
          <a:p>
            <a:r>
              <a:rPr lang="en-US" altLang="en-US" sz="2000" dirty="0"/>
              <a:t>In the first experiment both outcomes have the same mathematical expectation, </a:t>
            </a:r>
          </a:p>
          <a:p>
            <a:pPr lvl="1"/>
            <a:r>
              <a:rPr lang="en-US" altLang="en-US" sz="2000" dirty="0"/>
              <a:t>.5($2,000)+.5(0) = $</a:t>
            </a:r>
            <a:r>
              <a:rPr lang="en-US" altLang="en-US" sz="2000" dirty="0" smtClean="0"/>
              <a:t>1,000</a:t>
            </a:r>
          </a:p>
          <a:p>
            <a:pPr lvl="1"/>
            <a:r>
              <a:rPr lang="en-US" altLang="en-US" sz="1800" dirty="0"/>
              <a:t>M</a:t>
            </a:r>
            <a:r>
              <a:rPr lang="en-US" altLang="en-US" sz="1800" dirty="0" smtClean="0"/>
              <a:t>ost </a:t>
            </a:r>
            <a:r>
              <a:rPr lang="en-US" altLang="en-US" sz="1800" dirty="0"/>
              <a:t>people are </a:t>
            </a:r>
            <a:r>
              <a:rPr lang="en-US" altLang="en-US" sz="1800" b="1" dirty="0"/>
              <a:t>risk-averse</a:t>
            </a:r>
            <a:r>
              <a:rPr lang="en-US" altLang="en-US" sz="1800" dirty="0"/>
              <a:t>, preferring the certain gain over a fair gamble</a:t>
            </a:r>
          </a:p>
          <a:p>
            <a:r>
              <a:rPr lang="en-US" altLang="en-US" sz="2000" dirty="0"/>
              <a:t>In the second example, the gamble has an expected loss of .8($4,000)+.2(0) = $3,200 or more than the certain loss of $3,000</a:t>
            </a:r>
          </a:p>
          <a:p>
            <a:pPr lvl="1"/>
            <a:r>
              <a:rPr lang="en-US" altLang="en-US" sz="1800" dirty="0"/>
              <a:t>W</a:t>
            </a:r>
            <a:r>
              <a:rPr lang="en-US" altLang="en-US" sz="1800" dirty="0" smtClean="0"/>
              <a:t>e </a:t>
            </a:r>
            <a:r>
              <a:rPr lang="en-US" altLang="en-US" sz="1800" dirty="0"/>
              <a:t>are </a:t>
            </a:r>
            <a:r>
              <a:rPr lang="en-US" altLang="en-US" sz="1800" b="1" dirty="0"/>
              <a:t>risk-seekers</a:t>
            </a:r>
            <a:r>
              <a:rPr lang="en-US" altLang="en-US" sz="1800" dirty="0"/>
              <a:t> in this case when it comes to losses by selecting the first outcome, and hope to avoid the certain loss</a:t>
            </a:r>
          </a:p>
          <a:p>
            <a:endParaRPr lang="en-US" altLang="en-US" sz="2000" dirty="0" smtClean="0"/>
          </a:p>
        </p:txBody>
      </p:sp>
      <p:sp>
        <p:nvSpPr>
          <p:cNvPr id="72707" name="TextBox 4"/>
          <p:cNvSpPr txBox="1">
            <a:spLocks noChangeArrowheads="1"/>
          </p:cNvSpPr>
          <p:nvPr/>
        </p:nvSpPr>
        <p:spPr bwMode="auto">
          <a:xfrm>
            <a:off x="7772400" y="4857750"/>
            <a:ext cx="2616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600" dirty="0"/>
              <a:t>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6825" y="352425"/>
            <a:ext cx="439102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</a:rPr>
              <a:t>Psychology and Behavior of Risk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18338" y="55698"/>
            <a:ext cx="8229600" cy="78205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Arial 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+mn-lt"/>
              </a:rPr>
              <a:t>Risk Psychology at Work</a:t>
            </a:r>
            <a:endParaRPr lang="en-US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r>
              <a:rPr lang="en-US" sz="1000" dirty="0"/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805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Content Placeholder 4"/>
          <p:cNvSpPr>
            <a:spLocks noGrp="1"/>
          </p:cNvSpPr>
          <p:nvPr>
            <p:ph idx="4294967295"/>
          </p:nvPr>
        </p:nvSpPr>
        <p:spPr>
          <a:xfrm>
            <a:off x="371329" y="1174331"/>
            <a:ext cx="7591377" cy="3028950"/>
          </a:xfrm>
        </p:spPr>
        <p:txBody>
          <a:bodyPr>
            <a:noAutofit/>
          </a:bodyPr>
          <a:lstStyle/>
          <a:p>
            <a:r>
              <a:rPr lang="en-US" altLang="en-US" dirty="0" smtClean="0"/>
              <a:t>“Failure of Invariance” – </a:t>
            </a:r>
            <a:r>
              <a:rPr lang="en-US" altLang="en-US" dirty="0" err="1" smtClean="0"/>
              <a:t>Kahneman</a:t>
            </a:r>
            <a:r>
              <a:rPr lang="en-US" altLang="en-US" dirty="0" smtClean="0"/>
              <a:t> &amp;</a:t>
            </a:r>
            <a:r>
              <a:rPr lang="en-US" altLang="en-US" dirty="0" err="1" smtClean="0"/>
              <a:t>Tversky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Prospect Theory and asymmetric decisions can explain differences in our decisions involving gains and losses</a:t>
            </a:r>
          </a:p>
          <a:p>
            <a:r>
              <a:rPr lang="en-US" altLang="en-US" dirty="0" smtClean="0"/>
              <a:t>Cognitive Bias</a:t>
            </a:r>
          </a:p>
          <a:p>
            <a:pPr lvl="1"/>
            <a:r>
              <a:rPr lang="en-US" altLang="en-US" dirty="0" smtClean="0"/>
              <a:t>Herd mentality</a:t>
            </a:r>
          </a:p>
          <a:p>
            <a:pPr lvl="1"/>
            <a:r>
              <a:rPr lang="en-US" altLang="en-US" dirty="0" smtClean="0"/>
              <a:t>“</a:t>
            </a:r>
            <a:r>
              <a:rPr lang="en-US" altLang="en-US" dirty="0" err="1" smtClean="0"/>
              <a:t>Recency</a:t>
            </a:r>
            <a:r>
              <a:rPr lang="en-US" altLang="en-US" dirty="0" smtClean="0"/>
              <a:t> Bias”</a:t>
            </a:r>
          </a:p>
          <a:p>
            <a:pPr lvl="1"/>
            <a:r>
              <a:rPr lang="en-US" altLang="en-US" dirty="0" smtClean="0"/>
              <a:t>Confirmation Bias</a:t>
            </a:r>
          </a:p>
          <a:p>
            <a:pPr lvl="1"/>
            <a:r>
              <a:rPr lang="en-US" altLang="en-US" dirty="0" smtClean="0"/>
              <a:t>Ambiguity Bias</a:t>
            </a:r>
          </a:p>
        </p:txBody>
      </p:sp>
      <p:sp>
        <p:nvSpPr>
          <p:cNvPr id="72707" name="TextBox 4"/>
          <p:cNvSpPr txBox="1">
            <a:spLocks noChangeArrowheads="1"/>
          </p:cNvSpPr>
          <p:nvPr/>
        </p:nvSpPr>
        <p:spPr bwMode="auto">
          <a:xfrm>
            <a:off x="7772400" y="4857750"/>
            <a:ext cx="2616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600" dirty="0"/>
              <a:t>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6825" y="352425"/>
            <a:ext cx="439102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</a:rPr>
              <a:t>Psychology and Risky Behavior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18338" y="55698"/>
            <a:ext cx="8229600" cy="78205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Arial 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+mn-lt"/>
              </a:rPr>
              <a:t>Risk Psychology at Work</a:t>
            </a:r>
            <a:endParaRPr lang="en-US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85260" y="4785360"/>
            <a:ext cx="1303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Page </a:t>
            </a:r>
            <a:r>
              <a:rPr lang="en-US" sz="1000" dirty="0"/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4584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TaxCatchAll xmlns="1f0a704b-492a-4e19-8f6c-c447bf69d14c"/>
    <ABAIssueHiddenTaxHTField0 xmlns="6ae45ca8-2736-45bd-9496-3a38022a58b5">
      <Terms xmlns="http://schemas.microsoft.com/office/infopath/2007/PartnerControls"/>
    </ABAIssueHiddenTaxHTField0>
    <ABASolutionHiddenTaxHTField0 xmlns="6ae45ca8-2736-45bd-9496-3a38022a58b5">
      <Terms xmlns="http://schemas.microsoft.com/office/infopath/2007/PartnerControls"/>
    </ABASolutionHiddenTaxHTField0>
    <Document_x0020_Description xmlns="1f0a704b-492a-4e19-8f6c-c447bf69d14c" xsi:nil="true"/>
    <Release_x002f_Due_x0020_Date xmlns="1f0a704b-492a-4e19-8f6c-c447bf69d14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BADocument" ma:contentTypeID="0x01010066E4B41478BC4A208A3E0D37C12C89B0009DAE54A34B4ED3449DDF43593004DD45" ma:contentTypeVersion="5" ma:contentTypeDescription="custom base document content type for document libraries throughout the site" ma:contentTypeScope="" ma:versionID="b750c36d91ab1502620ef4c189f83d59">
  <xsd:schema xmlns:xsd="http://www.w3.org/2001/XMLSchema" xmlns:xs="http://www.w3.org/2001/XMLSchema" xmlns:p="http://schemas.microsoft.com/office/2006/metadata/properties" xmlns:ns2="6ae45ca8-2736-45bd-9496-3a38022a58b5" xmlns:ns3="1f0a704b-492a-4e19-8f6c-c447bf69d14c" targetNamespace="http://schemas.microsoft.com/office/2006/metadata/properties" ma:root="true" ma:fieldsID="6fe46f89de232b4e5cb3cf6be357ae14" ns2:_="" ns3:_="">
    <xsd:import namespace="6ae45ca8-2736-45bd-9496-3a38022a58b5"/>
    <xsd:import namespace="1f0a704b-492a-4e19-8f6c-c447bf69d14c"/>
    <xsd:element name="properties">
      <xsd:complexType>
        <xsd:sequence>
          <xsd:element name="documentManagement">
            <xsd:complexType>
              <xsd:all>
                <xsd:element ref="ns2:ABAIssueHiddenTaxHTField0" minOccurs="0"/>
                <xsd:element ref="ns2:ABASolutionHiddenTaxHTField0" minOccurs="0"/>
                <xsd:element ref="ns3:TaxCatchAll" minOccurs="0"/>
                <xsd:element ref="ns3:Release_x002f_Due_x0020_Date" minOccurs="0"/>
                <xsd:element ref="ns3:Document_x0020_Descrip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e45ca8-2736-45bd-9496-3a38022a58b5" elementFormDefault="qualified">
    <xsd:import namespace="http://schemas.microsoft.com/office/2006/documentManagement/types"/>
    <xsd:import namespace="http://schemas.microsoft.com/office/infopath/2007/PartnerControls"/>
    <xsd:element name="ABAIssueHiddenTaxHTField0" ma:index="9" nillable="true" ma:taxonomy="true" ma:internalName="ABAIssueHiddenTaxHTField0" ma:taxonomyFieldName="ABAIssue" ma:displayName="Issue/Topic" ma:default="" ma:fieldId="{13ac1ce8-7a17-416b-8f3c-d24f8f0f41a4}" ma:taxonomyMulti="true" ma:sspId="65314f36-1768-4590-96d9-ceb789caf92f" ma:termSetId="7dc6b58f-9eee-41a2-93a3-b46e06eaf3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BASolutionHiddenTaxHTField0" ma:index="11" nillable="true" ma:taxonomy="true" ma:internalName="ABASolutionHiddenTaxHTField0" ma:taxonomyFieldName="ABASolution" ma:displayName="Job Function/Bank Type" ma:default="" ma:fieldId="{c26aaada-2d60-4548-9871-3e0f9df32a62}" ma:sspId="65314f36-1768-4590-96d9-ceb789caf92f" ma:termSetId="1bd64ce6-7ef1-4d8a-a7c0-f02a00095da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a704b-492a-4e19-8f6c-c447bf69d14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a40a3c7-4bd3-4eab-83d1-7254ce8fa724}" ma:internalName="TaxCatchAll" ma:showField="CatchAllData" ma:web="1f0a704b-492a-4e19-8f6c-c447bf69d1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Release_x002f_Due_x0020_Date" ma:index="13" nillable="true" ma:displayName="Release/Due Date" ma:description="Use this column to define the date this content item was released or due." ma:format="DateOnly" ma:internalName="Release_x002F_Due_x0020_Date">
      <xsd:simpleType>
        <xsd:restriction base="dms:DateTime"/>
      </xsd:simpleType>
    </xsd:element>
    <xsd:element name="Document_x0020_Description" ma:index="14" nillable="true" ma:displayName="Document Description" ma:description="Use this field to describe your document content.  This description can then be available to users in rollup displays." ma:internalName="Document_x0020_Description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1139CE-423A-40FC-8A80-0A7890D781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9D43B3-6309-4EAB-BF92-A122DB01D5F3}">
  <ds:schemaRefs>
    <ds:schemaRef ds:uri="http://schemas.microsoft.com/office/infopath/2007/PartnerControls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1f0a704b-492a-4e19-8f6c-c447bf69d14c"/>
    <ds:schemaRef ds:uri="6ae45ca8-2736-45bd-9496-3a38022a58b5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3C851D2-E298-4A31-AD20-FB39CB4083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e45ca8-2736-45bd-9496-3a38022a58b5"/>
    <ds:schemaRef ds:uri="1f0a704b-492a-4e19-8f6c-c447bf69d1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9608</TotalTime>
  <Words>1885</Words>
  <Application>Microsoft Office PowerPoint</Application>
  <PresentationFormat>On-screen Show (16:9)</PresentationFormat>
  <Paragraphs>382</Paragraphs>
  <Slides>29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MS PGothic</vt:lpstr>
      <vt:lpstr>Arial</vt:lpstr>
      <vt:lpstr>Arial </vt:lpstr>
      <vt:lpstr>Arial Bold</vt:lpstr>
      <vt:lpstr>Calibri</vt:lpstr>
      <vt:lpstr>Gill Sans MT</vt:lpstr>
      <vt:lpstr>Times New Roman</vt:lpstr>
      <vt:lpstr>Wingdings</vt:lpstr>
      <vt:lpstr>Office Theme</vt:lpstr>
      <vt:lpstr>PowerPoint Presentation</vt:lpstr>
      <vt:lpstr>ABA Risk Management Conference  Three Dynamic Forces of Risk Management  Clifford V. Rossi, PhD  Robert H. Smith School of Business, University of Maryland Chesapeake Risk Advisors, LLC </vt:lpstr>
      <vt:lpstr>Three Dynamic Forces at Work in Risk Management </vt:lpstr>
      <vt:lpstr>PowerPoint Presentation</vt:lpstr>
      <vt:lpstr>Risk Psychology, Market Dynamics and Risk Responses</vt:lpstr>
      <vt:lpstr>PowerPoint Presentation</vt:lpstr>
      <vt:lpstr>PowerPoint Presentation</vt:lpstr>
      <vt:lpstr>PowerPoint Presentation</vt:lpstr>
      <vt:lpstr>PowerPoint Presentation</vt:lpstr>
      <vt:lpstr>Market Dynamics &amp; Risk Psychology</vt:lpstr>
      <vt:lpstr>Cycles and Behavior – Building Up</vt:lpstr>
      <vt:lpstr>Cycles and Behavior – Blowing Up</vt:lpstr>
      <vt:lpstr>Cycles and Behavior – Digging Out</vt:lpstr>
      <vt:lpstr>Cycles and Behavior: Back to the Future?</vt:lpstr>
      <vt:lpstr>Risk Responses</vt:lpstr>
      <vt:lpstr>PowerPoint Presentation</vt:lpstr>
      <vt:lpstr>Risk Evolution &amp; Revolution</vt:lpstr>
      <vt:lpstr>PowerPoint Presentation</vt:lpstr>
      <vt:lpstr>Risk Revolution</vt:lpstr>
      <vt:lpstr>PowerPoint Presentation</vt:lpstr>
      <vt:lpstr>More Audience Participation</vt:lpstr>
      <vt:lpstr>Risk Management Skill Dynamics</vt:lpstr>
      <vt:lpstr>Risk &amp; Business Domain Expertise</vt:lpstr>
      <vt:lpstr>Organizational Management</vt:lpstr>
      <vt:lpstr>Leadership Qualities</vt:lpstr>
      <vt:lpstr>Risk Practitioner Competency Composition</vt:lpstr>
      <vt:lpstr>Risk Practitioner Key Competencies</vt:lpstr>
      <vt:lpstr>PowerPoint Presentation</vt:lpstr>
      <vt:lpstr>PowerPoint Presentation</vt:lpstr>
    </vt:vector>
  </TitlesOfParts>
  <Company>ABA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Speaker Presentation Template</dc:title>
  <dc:creator>Elia Seba</dc:creator>
  <cp:lastModifiedBy>Dr. Clifford Rossi</cp:lastModifiedBy>
  <cp:revision>199</cp:revision>
  <cp:lastPrinted>2010-03-04T20:04:25Z</cp:lastPrinted>
  <dcterms:created xsi:type="dcterms:W3CDTF">2010-03-17T13:23:43Z</dcterms:created>
  <dcterms:modified xsi:type="dcterms:W3CDTF">2018-03-18T15:36:43Z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0x01010066E4B41478BC4A208A3E0D37C12C89B0009DAE54A34B4ED3449DDF43593004DD45</vt:lpwstr>
  </property>
  <property fmtid="{D5CDD505-2E9C-101B-9397-08002B2CF9AE}" pid="3" name="ABASolution">
    <vt:lpwstr/>
  </property>
  <property fmtid="{D5CDD505-2E9C-101B-9397-08002B2CF9AE}" pid="4" name="ABAIssue">
    <vt:lpwstr/>
  </property>
</Properties>
</file>