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1"/>
  </p:notesMasterIdLst>
  <p:sldIdLst>
    <p:sldId id="361" r:id="rId2"/>
    <p:sldId id="365" r:id="rId3"/>
    <p:sldId id="367" r:id="rId4"/>
    <p:sldId id="366" r:id="rId5"/>
    <p:sldId id="256" r:id="rId6"/>
    <p:sldId id="368" r:id="rId7"/>
    <p:sldId id="369" r:id="rId8"/>
    <p:sldId id="370" r:id="rId9"/>
    <p:sldId id="375" r:id="rId10"/>
    <p:sldId id="371" r:id="rId11"/>
    <p:sldId id="372" r:id="rId12"/>
    <p:sldId id="376" r:id="rId13"/>
    <p:sldId id="377" r:id="rId14"/>
    <p:sldId id="378" r:id="rId15"/>
    <p:sldId id="374" r:id="rId16"/>
    <p:sldId id="373" r:id="rId17"/>
    <p:sldId id="379" r:id="rId18"/>
    <p:sldId id="380" r:id="rId19"/>
    <p:sldId id="381"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15"/>
    <p:restoredTop sz="94694"/>
  </p:normalViewPr>
  <p:slideViewPr>
    <p:cSldViewPr snapToGrid="0">
      <p:cViewPr varScale="1">
        <p:scale>
          <a:sx n="104" d="100"/>
          <a:sy n="104" d="100"/>
        </p:scale>
        <p:origin x="690"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830C7D9-9B38-4246-A0CE-36597D6432E0}" type="datetimeFigureOut">
              <a:rPr lang="en-US" smtClean="0"/>
              <a:t>9/15/2025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EACB52-894C-D144-9788-EE46F9D008E0}" type="slidenum">
              <a:rPr lang="en-US" smtClean="0"/>
              <a:t>‹#›</a:t>
            </a:fld>
            <a:endParaRPr lang="en-US"/>
          </a:p>
        </p:txBody>
      </p:sp>
    </p:spTree>
    <p:extLst>
      <p:ext uri="{BB962C8B-B14F-4D97-AF65-F5344CB8AC3E}">
        <p14:creationId xmlns:p14="http://schemas.microsoft.com/office/powerpoint/2010/main" val="29511524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E25A4AD-F2F1-064E-96D2-D841BDF880C5}" type="slidenum">
              <a:rPr lang="en-US" smtClean="0"/>
              <a:t>1</a:t>
            </a:fld>
            <a:endParaRPr lang="en-US"/>
          </a:p>
        </p:txBody>
      </p:sp>
    </p:spTree>
    <p:extLst>
      <p:ext uri="{BB962C8B-B14F-4D97-AF65-F5344CB8AC3E}">
        <p14:creationId xmlns:p14="http://schemas.microsoft.com/office/powerpoint/2010/main" val="2425193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2EF46-FD7D-895D-9F37-E4126C60E79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5C7039E8-0A7A-9CD6-485C-871860B4FC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2101378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5F737-EB9F-2EA0-95FC-AAEA8CBC963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657A05-6F07-551E-FA60-9DC2BC4CA72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28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263F6-5108-02CA-2175-0FAFFE77F2FB}"/>
              </a:ext>
            </a:extLst>
          </p:cNvPr>
          <p:cNvSpPr>
            <a:spLocks noGrp="1"/>
          </p:cNvSpPr>
          <p:nvPr>
            <p:ph type="title"/>
          </p:nvPr>
        </p:nvSpPr>
        <p:spPr>
          <a:xfrm>
            <a:off x="432604" y="1271857"/>
            <a:ext cx="11480353"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845BDE5-A04D-62D7-14F8-41EB27F1F807}"/>
              </a:ext>
            </a:extLst>
          </p:cNvPr>
          <p:cNvSpPr>
            <a:spLocks noGrp="1"/>
          </p:cNvSpPr>
          <p:nvPr>
            <p:ph type="body" idx="1"/>
          </p:nvPr>
        </p:nvSpPr>
        <p:spPr>
          <a:xfrm>
            <a:off x="432604" y="4151582"/>
            <a:ext cx="11480353"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165127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A0329-C393-67CF-0892-EC7281EFDE2F}"/>
              </a:ext>
            </a:extLst>
          </p:cNvPr>
          <p:cNvSpPr>
            <a:spLocks noGrp="1"/>
          </p:cNvSpPr>
          <p:nvPr>
            <p:ph type="title"/>
          </p:nvPr>
        </p:nvSpPr>
        <p:spPr>
          <a:xfrm>
            <a:off x="426128" y="365125"/>
            <a:ext cx="11339742"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2155571F-38E2-1F8F-2E97-3C04318BBD33}"/>
              </a:ext>
            </a:extLst>
          </p:cNvPr>
          <p:cNvSpPr>
            <a:spLocks noGrp="1"/>
          </p:cNvSpPr>
          <p:nvPr>
            <p:ph sz="half" idx="1"/>
          </p:nvPr>
        </p:nvSpPr>
        <p:spPr>
          <a:xfrm>
            <a:off x="426128" y="1825625"/>
            <a:ext cx="5593672" cy="38797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452C5B2-B05B-5999-01E8-439252E3581D}"/>
              </a:ext>
            </a:extLst>
          </p:cNvPr>
          <p:cNvSpPr>
            <a:spLocks noGrp="1"/>
          </p:cNvSpPr>
          <p:nvPr>
            <p:ph sz="half" idx="2"/>
          </p:nvPr>
        </p:nvSpPr>
        <p:spPr>
          <a:xfrm>
            <a:off x="6172199" y="1825625"/>
            <a:ext cx="5593671" cy="38797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56023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DA4C68-C6C6-6851-89BE-DC6239C5BC33}"/>
              </a:ext>
            </a:extLst>
          </p:cNvPr>
          <p:cNvSpPr>
            <a:spLocks noGrp="1"/>
          </p:cNvSpPr>
          <p:nvPr>
            <p:ph type="title"/>
          </p:nvPr>
        </p:nvSpPr>
        <p:spPr>
          <a:xfrm>
            <a:off x="412124" y="365125"/>
            <a:ext cx="11367752"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8DDE0FD-DD38-EE10-B348-6B7F5C496F5B}"/>
              </a:ext>
            </a:extLst>
          </p:cNvPr>
          <p:cNvSpPr>
            <a:spLocks noGrp="1"/>
          </p:cNvSpPr>
          <p:nvPr>
            <p:ph type="body" idx="1"/>
          </p:nvPr>
        </p:nvSpPr>
        <p:spPr>
          <a:xfrm>
            <a:off x="412124" y="1681163"/>
            <a:ext cx="558545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F8E8544-EFFE-D2BE-8B26-66B66DD8FF04}"/>
              </a:ext>
            </a:extLst>
          </p:cNvPr>
          <p:cNvSpPr>
            <a:spLocks noGrp="1"/>
          </p:cNvSpPr>
          <p:nvPr>
            <p:ph sz="half" idx="2"/>
          </p:nvPr>
        </p:nvSpPr>
        <p:spPr>
          <a:xfrm>
            <a:off x="412124" y="2505075"/>
            <a:ext cx="5585451" cy="32775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49A4002-E925-B3B1-5AE7-562084983CB1}"/>
              </a:ext>
            </a:extLst>
          </p:cNvPr>
          <p:cNvSpPr>
            <a:spLocks noGrp="1"/>
          </p:cNvSpPr>
          <p:nvPr>
            <p:ph type="body" sz="quarter" idx="3"/>
          </p:nvPr>
        </p:nvSpPr>
        <p:spPr>
          <a:xfrm>
            <a:off x="6172199" y="1681163"/>
            <a:ext cx="558545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EDBB834-4C95-F577-A680-4DAA3DFDD11F}"/>
              </a:ext>
            </a:extLst>
          </p:cNvPr>
          <p:cNvSpPr>
            <a:spLocks noGrp="1"/>
          </p:cNvSpPr>
          <p:nvPr>
            <p:ph sz="quarter" idx="4"/>
          </p:nvPr>
        </p:nvSpPr>
        <p:spPr>
          <a:xfrm>
            <a:off x="6172200" y="2505075"/>
            <a:ext cx="5607676" cy="327753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79162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CBA2CD-7ED4-92F1-F58C-D3BDAC22286A}"/>
              </a:ext>
            </a:extLst>
          </p:cNvPr>
          <p:cNvSpPr>
            <a:spLocks noGrp="1"/>
          </p:cNvSpPr>
          <p:nvPr>
            <p:ph type="title"/>
          </p:nvPr>
        </p:nvSpPr>
        <p:spPr>
          <a:xfrm>
            <a:off x="426127" y="365125"/>
            <a:ext cx="11332283" cy="1325563"/>
          </a:xfrm>
        </p:spPr>
        <p:txBody>
          <a:bodyPr/>
          <a:lstStyle/>
          <a:p>
            <a:r>
              <a:rPr lang="en-US"/>
              <a:t>Click to edit Master title style</a:t>
            </a:r>
          </a:p>
        </p:txBody>
      </p:sp>
    </p:spTree>
    <p:extLst>
      <p:ext uri="{BB962C8B-B14F-4D97-AF65-F5344CB8AC3E}">
        <p14:creationId xmlns:p14="http://schemas.microsoft.com/office/powerpoint/2010/main" val="168850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646357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B311A6-A6E7-EED4-7616-E23C07BC8A32}"/>
              </a:ext>
            </a:extLst>
          </p:cNvPr>
          <p:cNvSpPr>
            <a:spLocks noGrp="1"/>
          </p:cNvSpPr>
          <p:nvPr>
            <p:ph type="title"/>
          </p:nvPr>
        </p:nvSpPr>
        <p:spPr>
          <a:xfrm>
            <a:off x="399246" y="457200"/>
            <a:ext cx="4372780"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932C72E-6451-3502-C568-6467A2EE0293}"/>
              </a:ext>
            </a:extLst>
          </p:cNvPr>
          <p:cNvSpPr>
            <a:spLocks noGrp="1"/>
          </p:cNvSpPr>
          <p:nvPr>
            <p:ph idx="1"/>
          </p:nvPr>
        </p:nvSpPr>
        <p:spPr>
          <a:xfrm>
            <a:off x="5183188" y="987425"/>
            <a:ext cx="6609566"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461F6A3-0911-B4FB-08E6-DB6AC4C61D2A}"/>
              </a:ext>
            </a:extLst>
          </p:cNvPr>
          <p:cNvSpPr>
            <a:spLocks noGrp="1"/>
          </p:cNvSpPr>
          <p:nvPr>
            <p:ph type="body" sz="half" idx="2"/>
          </p:nvPr>
        </p:nvSpPr>
        <p:spPr>
          <a:xfrm>
            <a:off x="399246" y="2057400"/>
            <a:ext cx="437278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2120372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4017F0-3349-70B3-AC40-9A273F809365}"/>
              </a:ext>
            </a:extLst>
          </p:cNvPr>
          <p:cNvSpPr>
            <a:spLocks noGrp="1"/>
          </p:cNvSpPr>
          <p:nvPr>
            <p:ph type="title"/>
          </p:nvPr>
        </p:nvSpPr>
        <p:spPr>
          <a:xfrm>
            <a:off x="386366" y="457200"/>
            <a:ext cx="4385659"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B27866-D523-6A23-97A6-FF2781E4321E}"/>
              </a:ext>
            </a:extLst>
          </p:cNvPr>
          <p:cNvSpPr>
            <a:spLocks noGrp="1"/>
          </p:cNvSpPr>
          <p:nvPr>
            <p:ph type="pic" idx="1"/>
          </p:nvPr>
        </p:nvSpPr>
        <p:spPr>
          <a:xfrm>
            <a:off x="5183188" y="987425"/>
            <a:ext cx="662244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845F79C-67DF-4A58-D6D1-2150F88DC43E}"/>
              </a:ext>
            </a:extLst>
          </p:cNvPr>
          <p:cNvSpPr>
            <a:spLocks noGrp="1"/>
          </p:cNvSpPr>
          <p:nvPr>
            <p:ph type="body" sz="half" idx="2"/>
          </p:nvPr>
        </p:nvSpPr>
        <p:spPr>
          <a:xfrm>
            <a:off x="386366" y="2057400"/>
            <a:ext cx="4385659"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640963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FF2E3A-CA3E-BA1D-7F18-7DA5956B5FE7}"/>
              </a:ext>
            </a:extLst>
          </p:cNvPr>
          <p:cNvSpPr>
            <a:spLocks noGrp="1"/>
          </p:cNvSpPr>
          <p:nvPr>
            <p:ph type="title"/>
          </p:nvPr>
        </p:nvSpPr>
        <p:spPr>
          <a:xfrm>
            <a:off x="426128" y="365125"/>
            <a:ext cx="10927672"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CF6D2309-76F8-0D95-A45A-8C45626DF43C}"/>
              </a:ext>
            </a:extLst>
          </p:cNvPr>
          <p:cNvSpPr>
            <a:spLocks noGrp="1"/>
          </p:cNvSpPr>
          <p:nvPr>
            <p:ph type="body" idx="1"/>
          </p:nvPr>
        </p:nvSpPr>
        <p:spPr>
          <a:xfrm>
            <a:off x="426128" y="1825625"/>
            <a:ext cx="10927672" cy="3989249"/>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10" name="Picture 9">
            <a:extLst>
              <a:ext uri="{FF2B5EF4-FFF2-40B4-BE49-F238E27FC236}">
                <a16:creationId xmlns:a16="http://schemas.microsoft.com/office/drawing/2014/main" id="{821ABE68-A8A4-4356-F962-7F46EA21A92E}"/>
              </a:ext>
            </a:extLst>
          </p:cNvPr>
          <p:cNvPicPr>
            <a:picLocks noChangeAspect="1"/>
          </p:cNvPicPr>
          <p:nvPr userDrawn="1"/>
        </p:nvPicPr>
        <p:blipFill>
          <a:blip r:embed="rId11"/>
          <a:stretch>
            <a:fillRect/>
          </a:stretch>
        </p:blipFill>
        <p:spPr>
          <a:xfrm>
            <a:off x="0" y="6098959"/>
            <a:ext cx="12192000" cy="759042"/>
          </a:xfrm>
          <a:prstGeom prst="rect">
            <a:avLst/>
          </a:prstGeom>
        </p:spPr>
      </p:pic>
    </p:spTree>
    <p:extLst>
      <p:ext uri="{BB962C8B-B14F-4D97-AF65-F5344CB8AC3E}">
        <p14:creationId xmlns:p14="http://schemas.microsoft.com/office/powerpoint/2010/main" val="596158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b="1" i="0" kern="1200" baseline="0">
          <a:solidFill>
            <a:schemeClr val="tx1"/>
          </a:solidFill>
          <a:latin typeface="Source Sans 3" panose="020B0303030403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baseline="0">
          <a:solidFill>
            <a:schemeClr val="tx1"/>
          </a:solidFill>
          <a:latin typeface="Source Sans 3" panose="020B0303030403020204" pitchFamily="34"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baseline="0">
          <a:solidFill>
            <a:schemeClr val="tx1"/>
          </a:solidFill>
          <a:latin typeface="Source Sans 3" panose="020B0303030403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baseline="0">
          <a:solidFill>
            <a:schemeClr val="tx1"/>
          </a:solidFill>
          <a:latin typeface="Source Sans 3" panose="020B0303030403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Source Sans 3" panose="020B0303030403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baseline="0">
          <a:solidFill>
            <a:schemeClr val="tx1"/>
          </a:solidFill>
          <a:latin typeface="Source Sans 3" panose="020B03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nber.org/system/files/chapters/c11056/c11056.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https://www.rhsmith.umd.edu/centers-initiatives/smith-enterprise-risk-consortiu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1E3A838-F6BC-750F-4640-A7B8729D8598}"/>
              </a:ext>
            </a:extLst>
          </p:cNvPr>
          <p:cNvSpPr>
            <a:spLocks noGrp="1"/>
          </p:cNvSpPr>
          <p:nvPr>
            <p:ph type="subTitle" idx="1"/>
          </p:nvPr>
        </p:nvSpPr>
        <p:spPr>
          <a:xfrm>
            <a:off x="1708727" y="4791055"/>
            <a:ext cx="9144000" cy="1655762"/>
          </a:xfrm>
        </p:spPr>
        <p:txBody>
          <a:bodyPr>
            <a:normAutofit/>
          </a:bodyPr>
          <a:lstStyle/>
          <a:p>
            <a:pPr>
              <a:spcBef>
                <a:spcPts val="400"/>
              </a:spcBef>
            </a:pPr>
            <a:r>
              <a:rPr lang="en-US" sz="2000" dirty="0"/>
              <a:t>Dr. Clifford Rossi, Director, SERC</a:t>
            </a:r>
          </a:p>
          <a:p>
            <a:pPr>
              <a:spcBef>
                <a:spcPts val="400"/>
              </a:spcBef>
            </a:pPr>
            <a:r>
              <a:rPr lang="en-US" sz="2000" dirty="0"/>
              <a:t>Professor of the Practice &amp; Executive in Residence </a:t>
            </a:r>
          </a:p>
          <a:p>
            <a:pPr>
              <a:spcBef>
                <a:spcPts val="400"/>
              </a:spcBef>
            </a:pPr>
            <a:r>
              <a:rPr lang="en-US" sz="2000" dirty="0"/>
              <a:t>Robert H. Smith School of Business</a:t>
            </a:r>
          </a:p>
        </p:txBody>
      </p:sp>
      <p:pic>
        <p:nvPicPr>
          <p:cNvPr id="6" name="Picture 5" descr="A black and red text with a red and yellow stripe&#10;&#10;Description automatically generated">
            <a:extLst>
              <a:ext uri="{FF2B5EF4-FFF2-40B4-BE49-F238E27FC236}">
                <a16:creationId xmlns:a16="http://schemas.microsoft.com/office/drawing/2014/main" id="{BF3ADD14-ED5C-BA74-8570-F5FA4EBF8D8C}"/>
              </a:ext>
            </a:extLst>
          </p:cNvPr>
          <p:cNvPicPr>
            <a:picLocks noChangeAspect="1"/>
          </p:cNvPicPr>
          <p:nvPr/>
        </p:nvPicPr>
        <p:blipFill>
          <a:blip r:embed="rId3"/>
          <a:stretch>
            <a:fillRect/>
          </a:stretch>
        </p:blipFill>
        <p:spPr>
          <a:xfrm>
            <a:off x="4742873" y="411183"/>
            <a:ext cx="2540000" cy="1143000"/>
          </a:xfrm>
          <a:prstGeom prst="rect">
            <a:avLst/>
          </a:prstGeom>
        </p:spPr>
      </p:pic>
      <p:sp>
        <p:nvSpPr>
          <p:cNvPr id="4" name="TextBox 3">
            <a:extLst>
              <a:ext uri="{FF2B5EF4-FFF2-40B4-BE49-F238E27FC236}">
                <a16:creationId xmlns:a16="http://schemas.microsoft.com/office/drawing/2014/main" id="{08829B5F-F4E2-2166-0663-5923D190D79A}"/>
              </a:ext>
            </a:extLst>
          </p:cNvPr>
          <p:cNvSpPr txBox="1"/>
          <p:nvPr/>
        </p:nvSpPr>
        <p:spPr>
          <a:xfrm>
            <a:off x="2974108" y="1761041"/>
            <a:ext cx="7241309" cy="2677656"/>
          </a:xfrm>
          <a:prstGeom prst="rect">
            <a:avLst/>
          </a:prstGeom>
          <a:noFill/>
        </p:spPr>
        <p:txBody>
          <a:bodyPr wrap="square">
            <a:spAutoFit/>
          </a:bodyPr>
          <a:lstStyle/>
          <a:p>
            <a:r>
              <a:rPr lang="en-US" sz="3200" b="1" dirty="0"/>
              <a:t>Enhancing FDIC’s Risk-based Deposit Insurance Assessment Framework</a:t>
            </a:r>
          </a:p>
          <a:p>
            <a:endParaRPr lang="en-US" sz="2400" b="1" dirty="0"/>
          </a:p>
          <a:p>
            <a:pPr algn="ctr"/>
            <a:r>
              <a:rPr lang="en-US" sz="2400" b="1" dirty="0"/>
              <a:t>October 10, 2025</a:t>
            </a:r>
          </a:p>
          <a:p>
            <a:pPr algn="ctr"/>
            <a:r>
              <a:rPr lang="en-US" sz="2400" b="1" dirty="0"/>
              <a:t>ABA/University of Maryland Banking Workshop</a:t>
            </a:r>
          </a:p>
          <a:p>
            <a:endParaRPr lang="en-US" sz="32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6C0B9-ED45-B61A-592E-9C96C2E2982C}"/>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CF362DAD-850A-6757-AC51-4710F5AB9E1F}"/>
              </a:ext>
            </a:extLst>
          </p:cNvPr>
          <p:cNvSpPr>
            <a:spLocks noGrp="1"/>
          </p:cNvSpPr>
          <p:nvPr>
            <p:ph type="title"/>
          </p:nvPr>
        </p:nvSpPr>
        <p:spPr>
          <a:xfrm>
            <a:off x="426128" y="365125"/>
            <a:ext cx="10927672" cy="1325563"/>
          </a:xfrm>
        </p:spPr>
        <p:txBody>
          <a:bodyPr>
            <a:normAutofit/>
          </a:bodyPr>
          <a:lstStyle/>
          <a:p>
            <a:r>
              <a:rPr lang="en-US" sz="4000" dirty="0"/>
              <a:t>Potential Future State Considerations:</a:t>
            </a:r>
            <a:r>
              <a:rPr lang="en-US" sz="2800" dirty="0"/>
              <a:t>                    Capture Nonlinearities in Deposit Assessment Rates</a:t>
            </a:r>
            <a:endParaRPr lang="en-US" sz="4000" dirty="0"/>
          </a:p>
        </p:txBody>
      </p:sp>
      <p:sp>
        <p:nvSpPr>
          <p:cNvPr id="10" name="Content Placeholder 2">
            <a:extLst>
              <a:ext uri="{FF2B5EF4-FFF2-40B4-BE49-F238E27FC236}">
                <a16:creationId xmlns:a16="http://schemas.microsoft.com/office/drawing/2014/main" id="{8E9CAD4B-8ABB-C082-10B7-08BBCB9F6323}"/>
              </a:ext>
            </a:extLst>
          </p:cNvPr>
          <p:cNvSpPr>
            <a:spLocks noGrp="1"/>
          </p:cNvSpPr>
          <p:nvPr>
            <p:ph idx="1"/>
          </p:nvPr>
        </p:nvSpPr>
        <p:spPr>
          <a:xfrm>
            <a:off x="426129" y="1780200"/>
            <a:ext cx="5540562" cy="4426637"/>
          </a:xfrm>
        </p:spPr>
        <p:txBody>
          <a:bodyPr>
            <a:normAutofit fontScale="77500" lnSpcReduction="20000"/>
          </a:bodyPr>
          <a:lstStyle/>
          <a:p>
            <a:r>
              <a:rPr lang="en-US" dirty="0"/>
              <a:t>FDIC’s current scoring approach for large and highly complex banks accounts is linear  but the translation from score to rate imposes some nonlinearity of risk factors </a:t>
            </a:r>
          </a:p>
          <a:p>
            <a:r>
              <a:rPr lang="en-US" dirty="0"/>
              <a:t>However, capturing the degree of nonlinearity might be improved both in terms of transparency and operational ease by using a distributional approach and the matrix approach highlighted in Figure 3.</a:t>
            </a:r>
          </a:p>
          <a:p>
            <a:r>
              <a:rPr lang="en-US" dirty="0"/>
              <a:t>Scores for specific risk factors could be based on thresholds mapped into deviations away from the mean for peers looking back over time (e.g., net charge offs/total loans &gt; x%)</a:t>
            </a:r>
          </a:p>
        </p:txBody>
      </p:sp>
      <p:pic>
        <p:nvPicPr>
          <p:cNvPr id="2" name="Picture 1">
            <a:extLst>
              <a:ext uri="{FF2B5EF4-FFF2-40B4-BE49-F238E27FC236}">
                <a16:creationId xmlns:a16="http://schemas.microsoft.com/office/drawing/2014/main" id="{9EB4596B-222D-F2E9-509E-FB71079FC63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69871" y="2279018"/>
            <a:ext cx="6096000" cy="3429000"/>
          </a:xfrm>
          <a:prstGeom prst="rect">
            <a:avLst/>
          </a:prstGeom>
          <a:noFill/>
        </p:spPr>
      </p:pic>
      <p:sp>
        <p:nvSpPr>
          <p:cNvPr id="3" name="TextBox 2">
            <a:extLst>
              <a:ext uri="{FF2B5EF4-FFF2-40B4-BE49-F238E27FC236}">
                <a16:creationId xmlns:a16="http://schemas.microsoft.com/office/drawing/2014/main" id="{3D4215F6-886A-6610-B86C-7628D525509A}"/>
              </a:ext>
            </a:extLst>
          </p:cNvPr>
          <p:cNvSpPr txBox="1"/>
          <p:nvPr/>
        </p:nvSpPr>
        <p:spPr>
          <a:xfrm>
            <a:off x="7989454" y="1800211"/>
            <a:ext cx="2318328" cy="369284"/>
          </a:xfrm>
          <a:prstGeom prst="rect">
            <a:avLst/>
          </a:prstGeom>
          <a:noFill/>
        </p:spPr>
        <p:txBody>
          <a:bodyPr wrap="square" rtlCol="0">
            <a:spAutoFit/>
          </a:bodyPr>
          <a:lstStyle/>
          <a:p>
            <a:r>
              <a:rPr lang="en-US" b="1" dirty="0"/>
              <a:t>Figure 3</a:t>
            </a:r>
          </a:p>
        </p:txBody>
      </p:sp>
    </p:spTree>
    <p:extLst>
      <p:ext uri="{BB962C8B-B14F-4D97-AF65-F5344CB8AC3E}">
        <p14:creationId xmlns:p14="http://schemas.microsoft.com/office/powerpoint/2010/main" val="2390090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97CFDA1-6BA5-72D0-74BD-1C021B31AAE6}"/>
            </a:ext>
          </a:extLst>
        </p:cNvPr>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D4F37E88-2009-CA03-1550-14E3ED14AE33}"/>
              </a:ext>
            </a:extLst>
          </p:cNvPr>
          <p:cNvSpPr>
            <a:spLocks noGrp="1"/>
          </p:cNvSpPr>
          <p:nvPr>
            <p:ph idx="1"/>
          </p:nvPr>
        </p:nvSpPr>
        <p:spPr>
          <a:xfrm>
            <a:off x="347620" y="1663413"/>
            <a:ext cx="10927671" cy="4645023"/>
          </a:xfrm>
        </p:spPr>
        <p:txBody>
          <a:bodyPr>
            <a:normAutofit/>
          </a:bodyPr>
          <a:lstStyle/>
          <a:p>
            <a:pPr marL="914400" lvl="1" indent="-457200">
              <a:buFont typeface="+mj-lt"/>
              <a:buAutoNum type="arabicPeriod"/>
            </a:pPr>
            <a:r>
              <a:rPr lang="en-US" b="1" dirty="0"/>
              <a:t>Extranormal growth </a:t>
            </a:r>
            <a:r>
              <a:rPr lang="en-US" dirty="0"/>
              <a:t>- Excessive growth can amplify a bank’s riskiness in a number of ways.  </a:t>
            </a:r>
          </a:p>
          <a:p>
            <a:pPr lvl="2"/>
            <a:r>
              <a:rPr lang="en-US" dirty="0"/>
              <a:t>First, a bank’s risk infrastructure may not be able to effectively handle a sharp increase in assets.  </a:t>
            </a:r>
          </a:p>
          <a:p>
            <a:pPr lvl="2"/>
            <a:r>
              <a:rPr lang="en-US" dirty="0"/>
              <a:t>Second, to achieve such growth a bank may rely on expanding its risk appetite as was the case for Washington Mutual when it strayed into nontraditional and subprime mortgage lending prior to 2008.  </a:t>
            </a:r>
          </a:p>
          <a:p>
            <a:pPr lvl="2"/>
            <a:r>
              <a:rPr lang="en-US" dirty="0"/>
              <a:t>Third, fast growth could increase the funding risk at the bank by putting pressure on it to rely more on noncore sources of funding.  </a:t>
            </a:r>
          </a:p>
          <a:p>
            <a:pPr lvl="2"/>
            <a:r>
              <a:rPr lang="en-US" dirty="0"/>
              <a:t>Abnormal growth therefore could amplify both components of bank failure risk; insolvency and run risk. </a:t>
            </a:r>
          </a:p>
          <a:p>
            <a:endParaRPr lang="en-US" dirty="0"/>
          </a:p>
        </p:txBody>
      </p:sp>
      <p:sp>
        <p:nvSpPr>
          <p:cNvPr id="2" name="Title 1">
            <a:extLst>
              <a:ext uri="{FF2B5EF4-FFF2-40B4-BE49-F238E27FC236}">
                <a16:creationId xmlns:a16="http://schemas.microsoft.com/office/drawing/2014/main" id="{9C8ED944-18AC-C692-407A-FF4F234BBDD8}"/>
              </a:ext>
            </a:extLst>
          </p:cNvPr>
          <p:cNvSpPr txBox="1">
            <a:spLocks/>
          </p:cNvSpPr>
          <p:nvPr/>
        </p:nvSpPr>
        <p:spPr>
          <a:xfrm>
            <a:off x="347619" y="388216"/>
            <a:ext cx="1092767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baseline="0">
                <a:solidFill>
                  <a:schemeClr val="tx1"/>
                </a:solidFill>
                <a:latin typeface="Source Sans 3" panose="020B0303030403020204" pitchFamily="34" charset="0"/>
                <a:ea typeface="+mj-ea"/>
                <a:cs typeface="+mj-cs"/>
              </a:defRPr>
            </a:lvl1pPr>
          </a:lstStyle>
          <a:p>
            <a:r>
              <a:rPr lang="en-US" sz="4000" dirty="0"/>
              <a:t>Potential Future State Considerations:             </a:t>
            </a:r>
            <a:r>
              <a:rPr lang="en-US" sz="2800" dirty="0"/>
              <a:t>Capturing Risk Amplifiers – adjustments to base assessment rates </a:t>
            </a:r>
          </a:p>
        </p:txBody>
      </p:sp>
    </p:spTree>
    <p:extLst>
      <p:ext uri="{BB962C8B-B14F-4D97-AF65-F5344CB8AC3E}">
        <p14:creationId xmlns:p14="http://schemas.microsoft.com/office/powerpoint/2010/main" val="6850198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F89763-7E17-8FB4-1927-DD45603DE25C}"/>
            </a:ext>
          </a:extLst>
        </p:cNvPr>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FEC3DF4F-974A-1F92-EA41-FA471D8D2992}"/>
              </a:ext>
            </a:extLst>
          </p:cNvPr>
          <p:cNvSpPr>
            <a:spLocks noGrp="1"/>
          </p:cNvSpPr>
          <p:nvPr>
            <p:ph idx="1"/>
          </p:nvPr>
        </p:nvSpPr>
        <p:spPr>
          <a:xfrm>
            <a:off x="416893" y="1713779"/>
            <a:ext cx="10927671" cy="4426637"/>
          </a:xfrm>
        </p:spPr>
        <p:txBody>
          <a:bodyPr>
            <a:normAutofit fontScale="92500" lnSpcReduction="10000"/>
          </a:bodyPr>
          <a:lstStyle/>
          <a:p>
            <a:pPr marL="457200" lvl="1" indent="0">
              <a:buNone/>
            </a:pPr>
            <a:r>
              <a:rPr lang="en-US" dirty="0"/>
              <a:t>2. </a:t>
            </a:r>
            <a:r>
              <a:rPr lang="en-US" b="1" dirty="0"/>
              <a:t>Risk Deficiencies </a:t>
            </a:r>
            <a:r>
              <a:rPr lang="en-US" dirty="0"/>
              <a:t>- Risk management deficiencies reflect fundamental weaknesses in critical governance, controls and processes used to manage bank risk across the enterprise.  </a:t>
            </a:r>
          </a:p>
          <a:p>
            <a:pPr lvl="1"/>
            <a:r>
              <a:rPr lang="en-US" dirty="0"/>
              <a:t>Bank failures almost always point back to some significant breakdown in risk management and governance </a:t>
            </a:r>
          </a:p>
          <a:p>
            <a:pPr lvl="1"/>
            <a:r>
              <a:rPr lang="en-US" dirty="0"/>
              <a:t>Risk management is captured in CAMELS which is used as a major rating factor for deposit assessment rates by FDIC across each component and especially the M, for management quality.  </a:t>
            </a:r>
          </a:p>
          <a:p>
            <a:pPr lvl="1"/>
            <a:r>
              <a:rPr lang="en-US" dirty="0"/>
              <a:t>Currently, the weight assigned to CAMELS in all three scorecards is 30 percent.  </a:t>
            </a:r>
          </a:p>
          <a:p>
            <a:pPr lvl="1"/>
            <a:r>
              <a:rPr lang="en-US" dirty="0"/>
              <a:t>CAMELS ratings, however, may not at times be an accurate depiction of a bank’s underlying risk profile or effectiveness of risk management, especially as a bank’s position worsens.</a:t>
            </a:r>
          </a:p>
          <a:p>
            <a:pPr lvl="1"/>
            <a:r>
              <a:rPr lang="en-US" dirty="0"/>
              <a:t>Alternative measures that may yield more specific insight into a bank’s risk deficiencies include MRAs and MRIAs. </a:t>
            </a:r>
          </a:p>
        </p:txBody>
      </p:sp>
      <p:sp>
        <p:nvSpPr>
          <p:cNvPr id="2" name="Title 1">
            <a:extLst>
              <a:ext uri="{FF2B5EF4-FFF2-40B4-BE49-F238E27FC236}">
                <a16:creationId xmlns:a16="http://schemas.microsoft.com/office/drawing/2014/main" id="{F19B3072-7D7A-8E91-00DC-D0E9565EC5AC}"/>
              </a:ext>
            </a:extLst>
          </p:cNvPr>
          <p:cNvSpPr txBox="1">
            <a:spLocks/>
          </p:cNvSpPr>
          <p:nvPr/>
        </p:nvSpPr>
        <p:spPr>
          <a:xfrm>
            <a:off x="347619" y="388216"/>
            <a:ext cx="1092767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baseline="0">
                <a:solidFill>
                  <a:schemeClr val="tx1"/>
                </a:solidFill>
                <a:latin typeface="Source Sans 3" panose="020B0303030403020204" pitchFamily="34" charset="0"/>
                <a:ea typeface="+mj-ea"/>
                <a:cs typeface="+mj-cs"/>
              </a:defRPr>
            </a:lvl1pPr>
          </a:lstStyle>
          <a:p>
            <a:r>
              <a:rPr lang="en-US" sz="4000" dirty="0"/>
              <a:t>Potential Future State Considerations:             </a:t>
            </a:r>
            <a:r>
              <a:rPr lang="en-US" sz="2800" dirty="0"/>
              <a:t>Capturing Risk Amplifiers – adjustments to base assessment rates </a:t>
            </a:r>
          </a:p>
        </p:txBody>
      </p:sp>
    </p:spTree>
    <p:extLst>
      <p:ext uri="{BB962C8B-B14F-4D97-AF65-F5344CB8AC3E}">
        <p14:creationId xmlns:p14="http://schemas.microsoft.com/office/powerpoint/2010/main" val="1276281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193307-5F8F-4513-5D52-E65B5709EA2E}"/>
            </a:ext>
          </a:extLst>
        </p:cNvPr>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23558EBE-0F51-913F-EE60-D9077A67EF46}"/>
              </a:ext>
            </a:extLst>
          </p:cNvPr>
          <p:cNvSpPr>
            <a:spLocks noGrp="1"/>
          </p:cNvSpPr>
          <p:nvPr>
            <p:ph idx="1"/>
          </p:nvPr>
        </p:nvSpPr>
        <p:spPr>
          <a:xfrm>
            <a:off x="453838" y="1613946"/>
            <a:ext cx="10927671" cy="4426637"/>
          </a:xfrm>
        </p:spPr>
        <p:txBody>
          <a:bodyPr>
            <a:normAutofit/>
          </a:bodyPr>
          <a:lstStyle/>
          <a:p>
            <a:pPr marL="457200" lvl="1" indent="0">
              <a:buNone/>
            </a:pPr>
            <a:r>
              <a:rPr lang="en-US" dirty="0"/>
              <a:t>3. </a:t>
            </a:r>
            <a:r>
              <a:rPr lang="en-US" b="1" dirty="0"/>
              <a:t>Capital</a:t>
            </a:r>
            <a:r>
              <a:rPr lang="en-US" dirty="0"/>
              <a:t> - The current assessment rate framework accounts for a bank’s Tier 1 leverage ratio.  </a:t>
            </a:r>
          </a:p>
          <a:p>
            <a:pPr lvl="1"/>
            <a:r>
              <a:rPr lang="en-US" dirty="0"/>
              <a:t>Alternatively, a more complete picture of the bank’s capital position is provided by its overall regulatory capital rating which is based on the bank’s leverage and risk-based ratios.  </a:t>
            </a:r>
          </a:p>
          <a:p>
            <a:pPr lvl="1"/>
            <a:r>
              <a:rPr lang="en-US" dirty="0"/>
              <a:t>In the past the leverage ratio has been a binding constraint for many banks as part of the reform to bank regulatory capital following the 2008 financial crisis.</a:t>
            </a:r>
          </a:p>
          <a:p>
            <a:pPr lvl="1"/>
            <a:r>
              <a:rPr lang="en-US" dirty="0"/>
              <a:t>Replacing or augmenting the leverage ratio then with a bank’s CET1 risk-based capital ratio or other risk-based capital ratios would provide a broader view of a bank’s regulatory capital position for determining assessment rates</a:t>
            </a:r>
          </a:p>
        </p:txBody>
      </p:sp>
      <p:sp>
        <p:nvSpPr>
          <p:cNvPr id="2" name="Title 1">
            <a:extLst>
              <a:ext uri="{FF2B5EF4-FFF2-40B4-BE49-F238E27FC236}">
                <a16:creationId xmlns:a16="http://schemas.microsoft.com/office/drawing/2014/main" id="{385088D1-E3BD-AF53-9A66-87D1EA6B1ABB}"/>
              </a:ext>
            </a:extLst>
          </p:cNvPr>
          <p:cNvSpPr txBox="1">
            <a:spLocks/>
          </p:cNvSpPr>
          <p:nvPr/>
        </p:nvSpPr>
        <p:spPr>
          <a:xfrm>
            <a:off x="347619" y="388216"/>
            <a:ext cx="1092767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baseline="0">
                <a:solidFill>
                  <a:schemeClr val="tx1"/>
                </a:solidFill>
                <a:latin typeface="Source Sans 3" panose="020B0303030403020204" pitchFamily="34" charset="0"/>
                <a:ea typeface="+mj-ea"/>
                <a:cs typeface="+mj-cs"/>
              </a:defRPr>
            </a:lvl1pPr>
          </a:lstStyle>
          <a:p>
            <a:r>
              <a:rPr lang="en-US" sz="4000" dirty="0"/>
              <a:t>Potential Future State Considerations:             </a:t>
            </a:r>
            <a:r>
              <a:rPr lang="en-US" sz="2800" dirty="0"/>
              <a:t>Capturing Risk Amplifiers – adjustments to base assessment rates</a:t>
            </a:r>
          </a:p>
        </p:txBody>
      </p:sp>
    </p:spTree>
    <p:extLst>
      <p:ext uri="{BB962C8B-B14F-4D97-AF65-F5344CB8AC3E}">
        <p14:creationId xmlns:p14="http://schemas.microsoft.com/office/powerpoint/2010/main" val="2456935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494830-4735-AE20-1D1D-4A7A870CF502}"/>
            </a:ext>
          </a:extLst>
        </p:cNvPr>
        <p:cNvGrpSpPr/>
        <p:nvPr/>
      </p:nvGrpSpPr>
      <p:grpSpPr>
        <a:xfrm>
          <a:off x="0" y="0"/>
          <a:ext cx="0" cy="0"/>
          <a:chOff x="0" y="0"/>
          <a:chExt cx="0" cy="0"/>
        </a:xfrm>
      </p:grpSpPr>
      <p:sp>
        <p:nvSpPr>
          <p:cNvPr id="10" name="Content Placeholder 2">
            <a:extLst>
              <a:ext uri="{FF2B5EF4-FFF2-40B4-BE49-F238E27FC236}">
                <a16:creationId xmlns:a16="http://schemas.microsoft.com/office/drawing/2014/main" id="{F2FBC127-7D0C-F7E7-E9A2-85BB383EFA41}"/>
              </a:ext>
            </a:extLst>
          </p:cNvPr>
          <p:cNvSpPr>
            <a:spLocks noGrp="1"/>
          </p:cNvSpPr>
          <p:nvPr>
            <p:ph idx="1"/>
          </p:nvPr>
        </p:nvSpPr>
        <p:spPr>
          <a:xfrm>
            <a:off x="453838" y="1613946"/>
            <a:ext cx="10927671" cy="4426637"/>
          </a:xfrm>
        </p:spPr>
        <p:txBody>
          <a:bodyPr>
            <a:normAutofit fontScale="77500" lnSpcReduction="20000"/>
          </a:bodyPr>
          <a:lstStyle/>
          <a:p>
            <a:r>
              <a:rPr lang="en-US" dirty="0"/>
              <a:t>In theory, the failure of a small or large bank rests on the same risk drivers, i.e., fundamentals (e.g., market/interest rate, credit, operational risk) and liquidity risk.  </a:t>
            </a:r>
          </a:p>
          <a:p>
            <a:r>
              <a:rPr lang="en-US" dirty="0"/>
              <a:t>Consequently, as enhancements are made to the current risk-based pricing methodology, working to maintain broad consistency in assigning assessment rates across banks is a desirable feature.  </a:t>
            </a:r>
          </a:p>
          <a:p>
            <a:r>
              <a:rPr lang="en-US" dirty="0"/>
              <a:t>At the same time, there are notable differences between small and large banks that may be worth reflecting in the scoring framework.  </a:t>
            </a:r>
          </a:p>
          <a:p>
            <a:r>
              <a:rPr lang="en-US" dirty="0"/>
              <a:t>For example, highly complex banks with trading activities should have market risk factors accounted for in determining their assessment rates that would not be required for small banks.  </a:t>
            </a:r>
          </a:p>
          <a:p>
            <a:r>
              <a:rPr lang="en-US" dirty="0"/>
              <a:t>Moreover, the overall structure of the matrix plus risk amplifiers approach to deposit assessments could still be used by all bank types but with different base assessment rates and factors. </a:t>
            </a:r>
          </a:p>
          <a:p>
            <a:r>
              <a:rPr lang="en-US" dirty="0"/>
              <a:t> Allowing some adjustments to assessment rates and risk factors based on bank type would be largely consistent with the approach FDIC uses today.</a:t>
            </a:r>
          </a:p>
          <a:p>
            <a:endParaRPr lang="en-US" dirty="0"/>
          </a:p>
        </p:txBody>
      </p:sp>
      <p:sp>
        <p:nvSpPr>
          <p:cNvPr id="2" name="Title 1">
            <a:extLst>
              <a:ext uri="{FF2B5EF4-FFF2-40B4-BE49-F238E27FC236}">
                <a16:creationId xmlns:a16="http://schemas.microsoft.com/office/drawing/2014/main" id="{25D59BD0-AF3C-E39E-09A8-FFEA690B2663}"/>
              </a:ext>
            </a:extLst>
          </p:cNvPr>
          <p:cNvSpPr txBox="1">
            <a:spLocks/>
          </p:cNvSpPr>
          <p:nvPr/>
        </p:nvSpPr>
        <p:spPr>
          <a:xfrm>
            <a:off x="347619" y="388216"/>
            <a:ext cx="10927672"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b="1" i="0" kern="1200" baseline="0">
                <a:solidFill>
                  <a:schemeClr val="tx1"/>
                </a:solidFill>
                <a:latin typeface="Source Sans 3" panose="020B0303030403020204" pitchFamily="34" charset="0"/>
                <a:ea typeface="+mj-ea"/>
                <a:cs typeface="+mj-cs"/>
              </a:defRPr>
            </a:lvl1pPr>
          </a:lstStyle>
          <a:p>
            <a:r>
              <a:rPr lang="en-US" sz="4000" dirty="0"/>
              <a:t>Potential Future State Considerations: </a:t>
            </a:r>
          </a:p>
          <a:p>
            <a:r>
              <a:rPr lang="en-US" sz="2800" dirty="0"/>
              <a:t>Enhancing Consistency and Transparency</a:t>
            </a:r>
          </a:p>
        </p:txBody>
      </p:sp>
    </p:spTree>
    <p:extLst>
      <p:ext uri="{BB962C8B-B14F-4D97-AF65-F5344CB8AC3E}">
        <p14:creationId xmlns:p14="http://schemas.microsoft.com/office/powerpoint/2010/main" val="26344445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5D863-2488-8075-149C-2D0970CC0600}"/>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2D179DB1-20A7-34C0-8393-5B0DAF9DFFE0}"/>
              </a:ext>
            </a:extLst>
          </p:cNvPr>
          <p:cNvSpPr>
            <a:spLocks noGrp="1"/>
          </p:cNvSpPr>
          <p:nvPr>
            <p:ph type="title"/>
          </p:nvPr>
        </p:nvSpPr>
        <p:spPr>
          <a:xfrm>
            <a:off x="426128" y="365125"/>
            <a:ext cx="10927672" cy="1325563"/>
          </a:xfrm>
        </p:spPr>
        <p:txBody>
          <a:bodyPr>
            <a:normAutofit fontScale="90000"/>
          </a:bodyPr>
          <a:lstStyle/>
          <a:p>
            <a:r>
              <a:rPr lang="en-US" dirty="0"/>
              <a:t>Potential Future State Considerations: </a:t>
            </a:r>
            <a:br>
              <a:rPr lang="en-US" sz="4000" dirty="0"/>
            </a:br>
            <a:r>
              <a:rPr lang="en-US" sz="4000" dirty="0"/>
              <a:t>Other adjustments</a:t>
            </a:r>
            <a:br>
              <a:rPr lang="en-US" sz="2800" dirty="0"/>
            </a:br>
            <a:endParaRPr lang="en-US" sz="4000" dirty="0"/>
          </a:p>
        </p:txBody>
      </p:sp>
      <p:sp>
        <p:nvSpPr>
          <p:cNvPr id="10" name="Content Placeholder 2">
            <a:extLst>
              <a:ext uri="{FF2B5EF4-FFF2-40B4-BE49-F238E27FC236}">
                <a16:creationId xmlns:a16="http://schemas.microsoft.com/office/drawing/2014/main" id="{6D50BB19-4157-ED7A-B911-BB6AEFB28200}"/>
              </a:ext>
            </a:extLst>
          </p:cNvPr>
          <p:cNvSpPr>
            <a:spLocks noGrp="1"/>
          </p:cNvSpPr>
          <p:nvPr>
            <p:ph idx="1"/>
          </p:nvPr>
        </p:nvSpPr>
        <p:spPr>
          <a:xfrm>
            <a:off x="426129" y="1475400"/>
            <a:ext cx="11339743" cy="4426637"/>
          </a:xfrm>
        </p:spPr>
        <p:txBody>
          <a:bodyPr>
            <a:normAutofit/>
          </a:bodyPr>
          <a:lstStyle/>
          <a:p>
            <a:r>
              <a:rPr lang="en-US" dirty="0"/>
              <a:t>Other adjustments could be made to base assessment rates including those for unsecured debt and depository debt.  </a:t>
            </a:r>
          </a:p>
          <a:p>
            <a:r>
              <a:rPr lang="en-US" dirty="0"/>
              <a:t>However, the current deposit insurance framework should consider whether to eliminate the unsecured debt adjustment for large banks via further examination of this component in the determination of loss severity.  </a:t>
            </a:r>
          </a:p>
          <a:p>
            <a:r>
              <a:rPr lang="en-US" dirty="0"/>
              <a:t>Moreover, consideration of a systemic risk charge for the largest banks provides a mechanism for connecting the SRE to deposit assessment rates.</a:t>
            </a:r>
          </a:p>
          <a:p>
            <a:endParaRPr lang="en-US" dirty="0"/>
          </a:p>
        </p:txBody>
      </p:sp>
    </p:spTree>
    <p:extLst>
      <p:ext uri="{BB962C8B-B14F-4D97-AF65-F5344CB8AC3E}">
        <p14:creationId xmlns:p14="http://schemas.microsoft.com/office/powerpoint/2010/main" val="24900253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997C7D-F0F4-1A18-538F-174A97BBE0FC}"/>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43CB7800-C8B6-7646-A890-1CE8AF6DDFB2}"/>
              </a:ext>
            </a:extLst>
          </p:cNvPr>
          <p:cNvSpPr>
            <a:spLocks noGrp="1"/>
          </p:cNvSpPr>
          <p:nvPr>
            <p:ph type="title"/>
          </p:nvPr>
        </p:nvSpPr>
        <p:spPr>
          <a:xfrm>
            <a:off x="343002" y="0"/>
            <a:ext cx="10927672" cy="1325563"/>
          </a:xfrm>
        </p:spPr>
        <p:txBody>
          <a:bodyPr>
            <a:normAutofit/>
          </a:bodyPr>
          <a:lstStyle/>
          <a:p>
            <a:r>
              <a:rPr lang="en-US" sz="4000" dirty="0"/>
              <a:t>Summary and Takeaways</a:t>
            </a:r>
          </a:p>
        </p:txBody>
      </p:sp>
      <p:sp>
        <p:nvSpPr>
          <p:cNvPr id="10" name="Content Placeholder 2">
            <a:extLst>
              <a:ext uri="{FF2B5EF4-FFF2-40B4-BE49-F238E27FC236}">
                <a16:creationId xmlns:a16="http://schemas.microsoft.com/office/drawing/2014/main" id="{7DA33EE2-9B9C-4AE9-1B71-27BB5F2CE1EF}"/>
              </a:ext>
            </a:extLst>
          </p:cNvPr>
          <p:cNvSpPr>
            <a:spLocks noGrp="1"/>
          </p:cNvSpPr>
          <p:nvPr>
            <p:ph idx="1"/>
          </p:nvPr>
        </p:nvSpPr>
        <p:spPr>
          <a:xfrm>
            <a:off x="343002" y="1059764"/>
            <a:ext cx="10927671" cy="4426637"/>
          </a:xfrm>
        </p:spPr>
        <p:txBody>
          <a:bodyPr>
            <a:normAutofit fontScale="85000" lnSpcReduction="10000"/>
          </a:bodyPr>
          <a:lstStyle/>
          <a:p>
            <a:r>
              <a:rPr lang="en-US" dirty="0"/>
              <a:t>On balance, the current deposit assessment framework enables FDIC to differentiate assessment rates between banks based on certain risk factors, however, significant enhancements could be incorporated going forward.  </a:t>
            </a:r>
          </a:p>
          <a:p>
            <a:r>
              <a:rPr lang="en-US" dirty="0"/>
              <a:t>The current framework lacks a certain cohesion in representing the twin theories of bank failure in determining deposit assessment rates.  </a:t>
            </a:r>
          </a:p>
          <a:p>
            <a:r>
              <a:rPr lang="en-US" dirty="0"/>
              <a:t>Another potential enhancement to the framework would be to recognize the nonlinear impact of risk factors on bank failure.  </a:t>
            </a:r>
          </a:p>
          <a:p>
            <a:r>
              <a:rPr lang="en-US" dirty="0"/>
              <a:t>This is not captured very well in the current deposit assessment rate framework and whether it is failures from 2008, 2023 or another time period, banks that fail are notably different in some aspects of their risk profile from other banks. </a:t>
            </a:r>
          </a:p>
          <a:p>
            <a:r>
              <a:rPr lang="en-US" dirty="0"/>
              <a:t>Further enhancement of the deposit assessment framework should incorporate risk amplifier adjustments for excessive growth, risk management deficiencies </a:t>
            </a:r>
            <a:r>
              <a:rPr lang="en-US" dirty="0" err="1"/>
              <a:t>andrisk</a:t>
            </a:r>
            <a:r>
              <a:rPr lang="en-US" dirty="0"/>
              <a:t>-based capital. </a:t>
            </a:r>
          </a:p>
        </p:txBody>
      </p:sp>
    </p:spTree>
    <p:extLst>
      <p:ext uri="{BB962C8B-B14F-4D97-AF65-F5344CB8AC3E}">
        <p14:creationId xmlns:p14="http://schemas.microsoft.com/office/powerpoint/2010/main" val="2539053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1DC917-234A-FA23-A80F-F9E6A4086A2E}"/>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2CDAC9E9-3B19-8FA4-7179-FCECAF703E1E}"/>
              </a:ext>
            </a:extLst>
          </p:cNvPr>
          <p:cNvSpPr>
            <a:spLocks noGrp="1"/>
          </p:cNvSpPr>
          <p:nvPr>
            <p:ph type="title"/>
          </p:nvPr>
        </p:nvSpPr>
        <p:spPr>
          <a:xfrm>
            <a:off x="343002" y="0"/>
            <a:ext cx="10927672" cy="1325563"/>
          </a:xfrm>
        </p:spPr>
        <p:txBody>
          <a:bodyPr>
            <a:normAutofit/>
          </a:bodyPr>
          <a:lstStyle/>
          <a:p>
            <a:r>
              <a:rPr lang="en-US" sz="4000" dirty="0"/>
              <a:t>Summary and Takeaways</a:t>
            </a:r>
          </a:p>
        </p:txBody>
      </p:sp>
      <p:sp>
        <p:nvSpPr>
          <p:cNvPr id="10" name="Content Placeholder 2">
            <a:extLst>
              <a:ext uri="{FF2B5EF4-FFF2-40B4-BE49-F238E27FC236}">
                <a16:creationId xmlns:a16="http://schemas.microsoft.com/office/drawing/2014/main" id="{0C8B911F-9F47-9AE9-0BEC-A12F16677202}"/>
              </a:ext>
            </a:extLst>
          </p:cNvPr>
          <p:cNvSpPr>
            <a:spLocks noGrp="1"/>
          </p:cNvSpPr>
          <p:nvPr>
            <p:ph idx="1"/>
          </p:nvPr>
        </p:nvSpPr>
        <p:spPr>
          <a:xfrm>
            <a:off x="343002" y="1059764"/>
            <a:ext cx="10927671" cy="4426637"/>
          </a:xfrm>
        </p:spPr>
        <p:txBody>
          <a:bodyPr>
            <a:normAutofit fontScale="92500" lnSpcReduction="10000"/>
          </a:bodyPr>
          <a:lstStyle/>
          <a:p>
            <a:r>
              <a:rPr lang="en-US" dirty="0"/>
              <a:t>Other features of the current scorecard, including loss severity should be retained and possibly enhanced as well, however, greater alignment in the methodology across small, large and highly complex banks should be considered.  </a:t>
            </a:r>
          </a:p>
          <a:p>
            <a:r>
              <a:rPr lang="en-US" dirty="0"/>
              <a:t>Some variation in assessment rates and risk factors could conceivably be accommodated within a more uniform scoring methodology.  This would reduce complexity of the methodology.  </a:t>
            </a:r>
          </a:p>
          <a:p>
            <a:r>
              <a:rPr lang="en-US" dirty="0"/>
              <a:t>Leveraging a matrix-based approach augmented with relevant risk amplifier and other adjustments would place the deposit assessment rate methodology on a more solid theoretical foundation, while better differentiating the riskiest institutions from others and becoming more transparent and easier to implement.</a:t>
            </a:r>
          </a:p>
          <a:p>
            <a:endParaRPr lang="en-US" dirty="0"/>
          </a:p>
        </p:txBody>
      </p:sp>
    </p:spTree>
    <p:extLst>
      <p:ext uri="{BB962C8B-B14F-4D97-AF65-F5344CB8AC3E}">
        <p14:creationId xmlns:p14="http://schemas.microsoft.com/office/powerpoint/2010/main" val="394154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CC537-F86A-DB67-B4EC-EA0427629DD9}"/>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3FFEA36A-DAFC-70D0-DC2D-BE33AB483928}"/>
              </a:ext>
            </a:extLst>
          </p:cNvPr>
          <p:cNvSpPr>
            <a:spLocks noGrp="1"/>
          </p:cNvSpPr>
          <p:nvPr>
            <p:ph type="title"/>
          </p:nvPr>
        </p:nvSpPr>
        <p:spPr>
          <a:xfrm>
            <a:off x="343002" y="0"/>
            <a:ext cx="10927672" cy="1325563"/>
          </a:xfrm>
        </p:spPr>
        <p:txBody>
          <a:bodyPr>
            <a:normAutofit/>
          </a:bodyPr>
          <a:lstStyle/>
          <a:p>
            <a:r>
              <a:rPr lang="en-US" sz="4000" dirty="0"/>
              <a:t>References</a:t>
            </a:r>
          </a:p>
        </p:txBody>
      </p:sp>
      <p:sp>
        <p:nvSpPr>
          <p:cNvPr id="10" name="Content Placeholder 2">
            <a:extLst>
              <a:ext uri="{FF2B5EF4-FFF2-40B4-BE49-F238E27FC236}">
                <a16:creationId xmlns:a16="http://schemas.microsoft.com/office/drawing/2014/main" id="{2E891E94-9D74-5828-A769-80D8A723F58A}"/>
              </a:ext>
            </a:extLst>
          </p:cNvPr>
          <p:cNvSpPr>
            <a:spLocks noGrp="1"/>
          </p:cNvSpPr>
          <p:nvPr>
            <p:ph idx="1"/>
          </p:nvPr>
        </p:nvSpPr>
        <p:spPr>
          <a:xfrm>
            <a:off x="426130" y="1215681"/>
            <a:ext cx="11422868" cy="4426637"/>
          </a:xfrm>
        </p:spPr>
        <p:txBody>
          <a:bodyPr>
            <a:normAutofit/>
          </a:bodyPr>
          <a:lstStyle/>
          <a:p>
            <a:pPr marL="514350" indent="-514350">
              <a:buFont typeface="+mj-lt"/>
              <a:buAutoNum type="arabicPeriod"/>
            </a:pPr>
            <a:r>
              <a:rPr lang="en-US" dirty="0"/>
              <a:t>Correia, Sergio, Stephan Luck and Emil Verner, Failing Banks, Federal Reserve Bank of New York Staff Report, No. 1117, June 2025</a:t>
            </a:r>
          </a:p>
          <a:p>
            <a:pPr marL="514350" indent="-514350">
              <a:buFont typeface="+mj-lt"/>
              <a:buAutoNum type="arabicPeriod"/>
            </a:pPr>
            <a:r>
              <a:rPr lang="en-US" dirty="0"/>
              <a:t>Diamond, Douglas W. and Philip H. Dybvig, Bank Runs, Deposit Insurance and Liquidity, Journal of Political Economy, Vol. 91, No. 3, 1983 </a:t>
            </a:r>
          </a:p>
          <a:p>
            <a:pPr marL="514350" indent="-514350">
              <a:buFont typeface="+mj-lt"/>
              <a:buAutoNum type="arabicPeriod"/>
            </a:pPr>
            <a:r>
              <a:rPr lang="en-US" dirty="0"/>
              <a:t>Morris, Stephen and Hyun Song Shin, Rethinking Multiple Equilibria in Macroeconomic Modeling, NBER Macroeconomics Annual 2000, Volume 15, </a:t>
            </a:r>
            <a:r>
              <a:rPr lang="en-US" u="sng" dirty="0">
                <a:hlinkClick r:id="rId2"/>
              </a:rPr>
              <a:t>https://www.nber.org/system/files/chapters/c11056/c11056.pdf</a:t>
            </a:r>
            <a:endParaRPr lang="en-US" dirty="0"/>
          </a:p>
        </p:txBody>
      </p:sp>
    </p:spTree>
    <p:extLst>
      <p:ext uri="{BB962C8B-B14F-4D97-AF65-F5344CB8AC3E}">
        <p14:creationId xmlns:p14="http://schemas.microsoft.com/office/powerpoint/2010/main" val="33536940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D4B04-9350-2C2F-E758-8366DF12B0EF}"/>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9D680CCE-DF78-384B-214E-4A1AF17690F7}"/>
              </a:ext>
            </a:extLst>
          </p:cNvPr>
          <p:cNvSpPr>
            <a:spLocks noGrp="1"/>
          </p:cNvSpPr>
          <p:nvPr>
            <p:ph type="title"/>
          </p:nvPr>
        </p:nvSpPr>
        <p:spPr>
          <a:xfrm>
            <a:off x="343002" y="0"/>
            <a:ext cx="10927672" cy="1325563"/>
          </a:xfrm>
        </p:spPr>
        <p:txBody>
          <a:bodyPr>
            <a:normAutofit/>
          </a:bodyPr>
          <a:lstStyle/>
          <a:p>
            <a:r>
              <a:rPr lang="en-US" sz="4000" dirty="0"/>
              <a:t>Cliff Rossi Bio</a:t>
            </a:r>
          </a:p>
        </p:txBody>
      </p:sp>
      <p:sp>
        <p:nvSpPr>
          <p:cNvPr id="10" name="Content Placeholder 2">
            <a:extLst>
              <a:ext uri="{FF2B5EF4-FFF2-40B4-BE49-F238E27FC236}">
                <a16:creationId xmlns:a16="http://schemas.microsoft.com/office/drawing/2014/main" id="{99A97DC1-E79B-841B-8B4B-AB5DD698A02A}"/>
              </a:ext>
            </a:extLst>
          </p:cNvPr>
          <p:cNvSpPr>
            <a:spLocks noGrp="1"/>
          </p:cNvSpPr>
          <p:nvPr>
            <p:ph idx="1"/>
          </p:nvPr>
        </p:nvSpPr>
        <p:spPr>
          <a:xfrm>
            <a:off x="426130" y="1215681"/>
            <a:ext cx="10844544" cy="4426637"/>
          </a:xfrm>
        </p:spPr>
        <p:txBody>
          <a:bodyPr>
            <a:normAutofit fontScale="55000" lnSpcReduction="20000"/>
          </a:bodyPr>
          <a:lstStyle/>
          <a:p>
            <a:pPr marL="0" indent="0">
              <a:buNone/>
            </a:pPr>
            <a:r>
              <a:rPr lang="en-US" dirty="0"/>
              <a:t>Dr. Rossi is Professor-of-the-Practice, Director of the </a:t>
            </a:r>
            <a:r>
              <a:rPr lang="en-US" u="sng" dirty="0">
                <a:hlinkClick r:id="rId2"/>
              </a:rPr>
              <a:t>Smith Enterprise Risk Consortium</a:t>
            </a:r>
            <a:r>
              <a:rPr lang="en-US" dirty="0"/>
              <a:t> and Executive-in-Residence at the Robert H. Smith School of Business, University of Maryland. Prior to entering academia, Dr. Rossi had nearly 25 years’ risk management experience in banking and government, having held senior executive roles at several of the largest financial services companies. He is a well-established expert in risk management with particular interests in financial risk management, climate risk, supply chain and health and safety risk issues.</a:t>
            </a:r>
          </a:p>
          <a:p>
            <a:pPr marL="0" indent="0">
              <a:buNone/>
            </a:pPr>
            <a:r>
              <a:rPr lang="en-US" dirty="0"/>
              <a:t>His last industry position was Managing Director and Chief Risk Officer for Citigroup’s Consumer Lending Group where he was responsible for overseeing the risk of a $300+B global portfolio of mortgage, home equity, student loans and auto loans with 700 employees under his direction. While there he was intimately involved in Citi’s TARP and stress test activities. He also served as Chief Credit Officer at Washington Mutual (WaMu), Managing Director and Chief Risk Officer at Countrywide Bank and Chief Economist and Chief Analytics Officer at Radian Guaranty.</a:t>
            </a:r>
          </a:p>
          <a:p>
            <a:pPr marL="0" indent="0">
              <a:buNone/>
            </a:pPr>
            <a:r>
              <a:rPr lang="en-US" dirty="0"/>
              <a:t>Before these assignments, Dr. Rossi held senior risk management positions at Freddie Mac and Fannie Mae. He was co-inventor of 3 patents on credit risk derivative instruments while at Freddie Mac. He started his career during the thrift crisis at the U.S. Treasury’s Office of Domestic Finance and later at the Office of Thrift Supervision working on key policy issues affecting depositories. Dr. Rossi was also an adjunct professor in the Finance Department at the Robert H. Smith School of Business for eight years and has numerous academic and nonacademic articles on banking industry topics. Dr. Rossi is frequently quoted on financial policy issues in major newspapers and has appeared on such programs as Fox News, Canada’s BNN, C-SPAN’s Washington Journal and CNN’s Situation Room.</a:t>
            </a:r>
          </a:p>
          <a:p>
            <a:pPr marL="0" indent="0">
              <a:buNone/>
            </a:pPr>
            <a:r>
              <a:rPr lang="en-US" dirty="0"/>
              <a:t>His practitioner-oriented and graduate textbook, </a:t>
            </a:r>
            <a:r>
              <a:rPr lang="en-US" i="1" dirty="0"/>
              <a:t>A Risk Professional’s Survival Guide: Applied Best Practices in Risk Management </a:t>
            </a:r>
            <a:r>
              <a:rPr lang="en-US" dirty="0"/>
              <a:t>for John Wiley &amp; Sons, Inc. was released Fall 2014. He also authored a weekly column, </a:t>
            </a:r>
            <a:r>
              <a:rPr lang="en-US" i="1" dirty="0"/>
              <a:t>Risk Doctor </a:t>
            </a:r>
            <a:r>
              <a:rPr lang="en-US" dirty="0"/>
              <a:t>in the American Banker and in </a:t>
            </a:r>
            <a:r>
              <a:rPr lang="en-US" dirty="0" err="1"/>
              <a:t>HousingWire</a:t>
            </a:r>
            <a:r>
              <a:rPr lang="en-US" dirty="0"/>
              <a:t> on risk and regulatory reform issues and </a:t>
            </a:r>
            <a:r>
              <a:rPr lang="en-US" i="1" dirty="0"/>
              <a:t>CRO Outlook </a:t>
            </a:r>
            <a:r>
              <a:rPr lang="en-US" dirty="0"/>
              <a:t>for the Global Association of Risk Professionals. He has testified before Congress on a number of financial policy and climate risk issues. Dr. Rossi serves as an advisor to banks, federal regulatory agencies, private equity investment companies and hedge funds on banking and regulatory topics and founded Chesapeake Risk Advisors, LLC a financial risk management consulting practice in 2009. He received his PhD from Cornell University in financial economics and quantitative methods.</a:t>
            </a:r>
          </a:p>
          <a:p>
            <a:pPr marL="0" indent="0">
              <a:buNone/>
            </a:pPr>
            <a:endParaRPr lang="en-US" dirty="0"/>
          </a:p>
        </p:txBody>
      </p:sp>
    </p:spTree>
    <p:extLst>
      <p:ext uri="{BB962C8B-B14F-4D97-AF65-F5344CB8AC3E}">
        <p14:creationId xmlns:p14="http://schemas.microsoft.com/office/powerpoint/2010/main" val="7218632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E19288-AA49-5EB0-4C69-A2BB80B10BB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BB3FF02E-7A16-E354-DB4C-486CAB5F2AB8}"/>
              </a:ext>
            </a:extLst>
          </p:cNvPr>
          <p:cNvSpPr>
            <a:spLocks noGrp="1"/>
          </p:cNvSpPr>
          <p:nvPr>
            <p:ph type="title"/>
          </p:nvPr>
        </p:nvSpPr>
        <p:spPr>
          <a:xfrm>
            <a:off x="426128" y="0"/>
            <a:ext cx="10927672" cy="1325563"/>
          </a:xfrm>
        </p:spPr>
        <p:txBody>
          <a:bodyPr/>
          <a:lstStyle/>
          <a:p>
            <a:r>
              <a:rPr lang="en-US" dirty="0"/>
              <a:t>Key Themes</a:t>
            </a:r>
          </a:p>
        </p:txBody>
      </p:sp>
      <p:sp>
        <p:nvSpPr>
          <p:cNvPr id="10" name="Content Placeholder 2">
            <a:extLst>
              <a:ext uri="{FF2B5EF4-FFF2-40B4-BE49-F238E27FC236}">
                <a16:creationId xmlns:a16="http://schemas.microsoft.com/office/drawing/2014/main" id="{BE955C44-9EDF-DB3A-023E-0B5D956993BF}"/>
              </a:ext>
            </a:extLst>
          </p:cNvPr>
          <p:cNvSpPr>
            <a:spLocks noGrp="1"/>
          </p:cNvSpPr>
          <p:nvPr>
            <p:ph idx="1"/>
          </p:nvPr>
        </p:nvSpPr>
        <p:spPr>
          <a:xfrm>
            <a:off x="426128" y="1120339"/>
            <a:ext cx="10927672" cy="4864825"/>
          </a:xfrm>
        </p:spPr>
        <p:txBody>
          <a:bodyPr>
            <a:normAutofit fontScale="77500" lnSpcReduction="20000"/>
          </a:bodyPr>
          <a:lstStyle/>
          <a:p>
            <a:r>
              <a:rPr lang="en-US" dirty="0"/>
              <a:t>Since 1993, the FDIC has continued to refine its risk-based methodology used to assign deposit insurance assessment rates to insured depository institutions  </a:t>
            </a:r>
          </a:p>
          <a:p>
            <a:r>
              <a:rPr lang="en-US" dirty="0"/>
              <a:t>The current framework could be further enhanced along several dimensions to better align deposit insurance assessments for the riskiest institutions based on a set of design principles.</a:t>
            </a:r>
          </a:p>
          <a:p>
            <a:pPr lvl="1"/>
            <a:r>
              <a:rPr lang="en-US" b="1" dirty="0"/>
              <a:t>Principle 1:</a:t>
            </a:r>
            <a:r>
              <a:rPr lang="en-US" dirty="0"/>
              <a:t> Integration between the twin theories of bank failure; </a:t>
            </a:r>
            <a:r>
              <a:rPr lang="en-US" b="1" dirty="0"/>
              <a:t>insolvency risk </a:t>
            </a:r>
            <a:r>
              <a:rPr lang="en-US" dirty="0"/>
              <a:t>(weak fundamentals) and </a:t>
            </a:r>
            <a:r>
              <a:rPr lang="en-US" b="1" dirty="0"/>
              <a:t>run risk </a:t>
            </a:r>
            <a:r>
              <a:rPr lang="en-US" dirty="0"/>
              <a:t>would better reflect the drivers of bank failure in assessment rates </a:t>
            </a:r>
          </a:p>
          <a:p>
            <a:pPr lvl="1"/>
            <a:r>
              <a:rPr lang="en-US" b="1" dirty="0"/>
              <a:t>Principle 2:</a:t>
            </a:r>
            <a:r>
              <a:rPr lang="en-US" dirty="0"/>
              <a:t> Inherent nonlinearity between bank risk and failure should be captured more directly in the deposit assessment process </a:t>
            </a:r>
          </a:p>
          <a:p>
            <a:pPr lvl="1"/>
            <a:r>
              <a:rPr lang="en-US" b="1" dirty="0"/>
              <a:t>Principle 3: </a:t>
            </a:r>
            <a:r>
              <a:rPr lang="en-US" dirty="0"/>
              <a:t>Deposit assessment rates should recognize impacts of extranormal growth on bank risk</a:t>
            </a:r>
          </a:p>
          <a:p>
            <a:pPr lvl="1"/>
            <a:r>
              <a:rPr lang="en-US" b="1" dirty="0"/>
              <a:t>Principle 4:</a:t>
            </a:r>
            <a:r>
              <a:rPr lang="en-US" dirty="0"/>
              <a:t> Risk management deficiencies should be more directly captured in the deposit assessment rate process</a:t>
            </a:r>
          </a:p>
          <a:p>
            <a:pPr lvl="1"/>
            <a:r>
              <a:rPr lang="en-US" b="1" dirty="0"/>
              <a:t>Principle 5: </a:t>
            </a:r>
            <a:r>
              <a:rPr lang="en-US" dirty="0"/>
              <a:t>Overall capital position and not just leverage ratio should be captured</a:t>
            </a:r>
          </a:p>
          <a:p>
            <a:pPr lvl="1"/>
            <a:r>
              <a:rPr lang="en-US" b="1" dirty="0"/>
              <a:t>Principle 6: </a:t>
            </a:r>
            <a:r>
              <a:rPr lang="en-US" dirty="0"/>
              <a:t>Assessment rate methodology should be transparent and relatively easy for banks to implement.</a:t>
            </a:r>
          </a:p>
          <a:p>
            <a:pPr lvl="1"/>
            <a:r>
              <a:rPr lang="en-US" b="1" dirty="0"/>
              <a:t>Principle 7: </a:t>
            </a:r>
            <a:r>
              <a:rPr lang="en-US" dirty="0"/>
              <a:t>Assessment rate methodology should strive for consistency across the industry with some variation as required.</a:t>
            </a:r>
          </a:p>
          <a:p>
            <a:pPr lvl="1"/>
            <a:r>
              <a:rPr lang="en-US" b="1" dirty="0"/>
              <a:t>Principle 8: </a:t>
            </a:r>
            <a:r>
              <a:rPr lang="en-US" dirty="0"/>
              <a:t>Assessment rates should be based on forward-looking risk factors as much as possible and incorporate key risk drivers.</a:t>
            </a:r>
          </a:p>
          <a:p>
            <a:pPr lvl="1"/>
            <a:endParaRPr lang="en-US" dirty="0"/>
          </a:p>
          <a:p>
            <a:pPr lvl="1"/>
            <a:endParaRPr lang="en-US" dirty="0"/>
          </a:p>
        </p:txBody>
      </p:sp>
    </p:spTree>
    <p:extLst>
      <p:ext uri="{BB962C8B-B14F-4D97-AF65-F5344CB8AC3E}">
        <p14:creationId xmlns:p14="http://schemas.microsoft.com/office/powerpoint/2010/main" val="178948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2A1C3-BD42-8D7D-AAC0-82FE30528556}"/>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CC94899F-7243-7053-28EA-A1DEBB6DA26C}"/>
              </a:ext>
            </a:extLst>
          </p:cNvPr>
          <p:cNvSpPr>
            <a:spLocks noGrp="1"/>
          </p:cNvSpPr>
          <p:nvPr>
            <p:ph type="title"/>
          </p:nvPr>
        </p:nvSpPr>
        <p:spPr>
          <a:xfrm>
            <a:off x="426128" y="365125"/>
            <a:ext cx="10927672" cy="1325563"/>
          </a:xfrm>
        </p:spPr>
        <p:txBody>
          <a:bodyPr>
            <a:normAutofit/>
          </a:bodyPr>
          <a:lstStyle/>
          <a:p>
            <a:r>
              <a:rPr lang="en-US" sz="3600" dirty="0"/>
              <a:t>Internal and External Forces Determining Bank Failure</a:t>
            </a:r>
          </a:p>
        </p:txBody>
      </p:sp>
      <p:sp>
        <p:nvSpPr>
          <p:cNvPr id="10" name="Content Placeholder 2">
            <a:extLst>
              <a:ext uri="{FF2B5EF4-FFF2-40B4-BE49-F238E27FC236}">
                <a16:creationId xmlns:a16="http://schemas.microsoft.com/office/drawing/2014/main" id="{017AE45A-A141-9990-A83D-7DE06CA1C1C9}"/>
              </a:ext>
            </a:extLst>
          </p:cNvPr>
          <p:cNvSpPr>
            <a:spLocks noGrp="1"/>
          </p:cNvSpPr>
          <p:nvPr>
            <p:ph idx="1"/>
          </p:nvPr>
        </p:nvSpPr>
        <p:spPr>
          <a:xfrm>
            <a:off x="426128" y="1825625"/>
            <a:ext cx="4940199" cy="3989249"/>
          </a:xfrm>
        </p:spPr>
        <p:txBody>
          <a:bodyPr/>
          <a:lstStyle/>
          <a:p>
            <a:r>
              <a:rPr lang="en-US" dirty="0"/>
              <a:t>While the drivers of bank failure are multifaceted and have been statistically analyzed for years, including by the FDIC, a more structured representation shown in Figure 1 can inform the design of future deposit risk-based pricing frameworks</a:t>
            </a:r>
          </a:p>
        </p:txBody>
      </p:sp>
      <p:pic>
        <p:nvPicPr>
          <p:cNvPr id="2" name="Picture 1">
            <a:extLst>
              <a:ext uri="{FF2B5EF4-FFF2-40B4-BE49-F238E27FC236}">
                <a16:creationId xmlns:a16="http://schemas.microsoft.com/office/drawing/2014/main" id="{0848AD78-C1AC-2ECF-A960-53A6C15368A3}"/>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17078" y="2133600"/>
            <a:ext cx="4032085" cy="3789188"/>
          </a:xfrm>
          <a:prstGeom prst="rect">
            <a:avLst/>
          </a:prstGeom>
          <a:noFill/>
        </p:spPr>
      </p:pic>
      <p:sp>
        <p:nvSpPr>
          <p:cNvPr id="3" name="TextBox 2">
            <a:extLst>
              <a:ext uri="{FF2B5EF4-FFF2-40B4-BE49-F238E27FC236}">
                <a16:creationId xmlns:a16="http://schemas.microsoft.com/office/drawing/2014/main" id="{D00F4CA8-6963-15C2-9032-0DB75682A728}"/>
              </a:ext>
            </a:extLst>
          </p:cNvPr>
          <p:cNvSpPr txBox="1"/>
          <p:nvPr/>
        </p:nvSpPr>
        <p:spPr>
          <a:xfrm>
            <a:off x="7435273" y="1690688"/>
            <a:ext cx="2697018" cy="400110"/>
          </a:xfrm>
          <a:prstGeom prst="rect">
            <a:avLst/>
          </a:prstGeom>
          <a:noFill/>
        </p:spPr>
        <p:txBody>
          <a:bodyPr wrap="square" rtlCol="0">
            <a:spAutoFit/>
          </a:bodyPr>
          <a:lstStyle/>
          <a:p>
            <a:r>
              <a:rPr lang="en-US" sz="2000" b="1" dirty="0"/>
              <a:t>Figure 1</a:t>
            </a:r>
          </a:p>
        </p:txBody>
      </p:sp>
    </p:spTree>
    <p:extLst>
      <p:ext uri="{BB962C8B-B14F-4D97-AF65-F5344CB8AC3E}">
        <p14:creationId xmlns:p14="http://schemas.microsoft.com/office/powerpoint/2010/main" val="167761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1E57E8-F115-9B5B-946E-AB533BD08CF0}"/>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CC5665FF-658B-51E1-DC05-E60239BBB9DE}"/>
              </a:ext>
            </a:extLst>
          </p:cNvPr>
          <p:cNvSpPr>
            <a:spLocks noGrp="1"/>
          </p:cNvSpPr>
          <p:nvPr>
            <p:ph type="title"/>
          </p:nvPr>
        </p:nvSpPr>
        <p:spPr>
          <a:xfrm>
            <a:off x="426128" y="365126"/>
            <a:ext cx="10927672" cy="1038802"/>
          </a:xfrm>
        </p:spPr>
        <p:txBody>
          <a:bodyPr>
            <a:normAutofit/>
          </a:bodyPr>
          <a:lstStyle/>
          <a:p>
            <a:r>
              <a:rPr lang="en-US" sz="4000" dirty="0"/>
              <a:t>Current State of Deposit Assessment Rate Process </a:t>
            </a:r>
            <a:br>
              <a:rPr lang="en-US" sz="6000" dirty="0"/>
            </a:br>
            <a:endParaRPr lang="en-US" sz="2700" dirty="0"/>
          </a:p>
        </p:txBody>
      </p:sp>
      <p:sp>
        <p:nvSpPr>
          <p:cNvPr id="10" name="Content Placeholder 2">
            <a:extLst>
              <a:ext uri="{FF2B5EF4-FFF2-40B4-BE49-F238E27FC236}">
                <a16:creationId xmlns:a16="http://schemas.microsoft.com/office/drawing/2014/main" id="{96F9A1F8-AF43-29E5-3349-8A1B9491146F}"/>
              </a:ext>
            </a:extLst>
          </p:cNvPr>
          <p:cNvSpPr>
            <a:spLocks noGrp="1"/>
          </p:cNvSpPr>
          <p:nvPr>
            <p:ph idx="1"/>
          </p:nvPr>
        </p:nvSpPr>
        <p:spPr>
          <a:xfrm>
            <a:off x="555437" y="1614259"/>
            <a:ext cx="5034700" cy="3989249"/>
          </a:xfrm>
        </p:spPr>
        <p:txBody>
          <a:bodyPr/>
          <a:lstStyle/>
          <a:p>
            <a:r>
              <a:rPr lang="en-US" dirty="0"/>
              <a:t>The FDIC uses three scorecards featuring various risk factors to determine a bank’s deposit assessment rate; </a:t>
            </a:r>
          </a:p>
          <a:p>
            <a:pPr lvl="1"/>
            <a:r>
              <a:rPr lang="en-US" dirty="0"/>
              <a:t>Small banks (i.e., &lt;$10 billion in assets), </a:t>
            </a:r>
          </a:p>
          <a:p>
            <a:pPr lvl="1"/>
            <a:r>
              <a:rPr lang="en-US" dirty="0"/>
              <a:t>Large banks (&gt;=$10 billion in assets) </a:t>
            </a:r>
          </a:p>
          <a:p>
            <a:pPr lvl="1"/>
            <a:r>
              <a:rPr lang="en-US" dirty="0"/>
              <a:t>Highly complex banks</a:t>
            </a:r>
          </a:p>
        </p:txBody>
      </p:sp>
      <p:pic>
        <p:nvPicPr>
          <p:cNvPr id="2" name="Picture 1">
            <a:extLst>
              <a:ext uri="{FF2B5EF4-FFF2-40B4-BE49-F238E27FC236}">
                <a16:creationId xmlns:a16="http://schemas.microsoft.com/office/drawing/2014/main" id="{CC9F901E-0B8F-8791-E726-B211A68886E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601865" y="1070316"/>
            <a:ext cx="3779808" cy="4745592"/>
          </a:xfrm>
          <a:prstGeom prst="rect">
            <a:avLst/>
          </a:prstGeom>
          <a:noFill/>
          <a:ln>
            <a:noFill/>
          </a:ln>
        </p:spPr>
      </p:pic>
    </p:spTree>
    <p:extLst>
      <p:ext uri="{BB962C8B-B14F-4D97-AF65-F5344CB8AC3E}">
        <p14:creationId xmlns:p14="http://schemas.microsoft.com/office/powerpoint/2010/main" val="1248664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5D8CB10-64BD-D4CB-90E0-2622D41CF6D0}"/>
              </a:ext>
            </a:extLst>
          </p:cNvPr>
          <p:cNvSpPr>
            <a:spLocks noGrp="1"/>
          </p:cNvSpPr>
          <p:nvPr>
            <p:ph type="title"/>
          </p:nvPr>
        </p:nvSpPr>
        <p:spPr>
          <a:xfrm>
            <a:off x="426128" y="365125"/>
            <a:ext cx="10927672" cy="1325563"/>
          </a:xfrm>
        </p:spPr>
        <p:txBody>
          <a:bodyPr>
            <a:normAutofit/>
          </a:bodyPr>
          <a:lstStyle/>
          <a:p>
            <a:r>
              <a:rPr lang="en-US" sz="4000" dirty="0"/>
              <a:t>Current State of Deposit Assessment Rate Process</a:t>
            </a:r>
          </a:p>
        </p:txBody>
      </p:sp>
      <p:sp>
        <p:nvSpPr>
          <p:cNvPr id="10" name="Content Placeholder 2">
            <a:extLst>
              <a:ext uri="{FF2B5EF4-FFF2-40B4-BE49-F238E27FC236}">
                <a16:creationId xmlns:a16="http://schemas.microsoft.com/office/drawing/2014/main" id="{6440BCCA-CFA4-29C4-2D90-D788417FB2DB}"/>
              </a:ext>
            </a:extLst>
          </p:cNvPr>
          <p:cNvSpPr>
            <a:spLocks noGrp="1"/>
          </p:cNvSpPr>
          <p:nvPr>
            <p:ph idx="1"/>
          </p:nvPr>
        </p:nvSpPr>
        <p:spPr>
          <a:xfrm>
            <a:off x="426128" y="1540054"/>
            <a:ext cx="5309654" cy="3989249"/>
          </a:xfrm>
        </p:spPr>
        <p:txBody>
          <a:bodyPr>
            <a:normAutofit fontScale="55000" lnSpcReduction="20000"/>
          </a:bodyPr>
          <a:lstStyle/>
          <a:p>
            <a:r>
              <a:rPr lang="en-US" dirty="0"/>
              <a:t>The scorecards for large and highly complex banks are a bit different from those used by small banks.  </a:t>
            </a:r>
          </a:p>
          <a:p>
            <a:r>
              <a:rPr lang="en-US" dirty="0"/>
              <a:t>The base assessment rate before adjustments is determined as the product of the total performance score and loss severity factor.  </a:t>
            </a:r>
          </a:p>
          <a:p>
            <a:r>
              <a:rPr lang="en-US" dirty="0"/>
              <a:t>Three primary factors are used in determining assessment rates for these banks total performance; </a:t>
            </a:r>
          </a:p>
          <a:p>
            <a:pPr lvl="1"/>
            <a:r>
              <a:rPr lang="en-US" dirty="0"/>
              <a:t>Composite CAMELS rating (weight of 30%); </a:t>
            </a:r>
          </a:p>
          <a:p>
            <a:pPr lvl="1"/>
            <a:r>
              <a:rPr lang="en-US" dirty="0"/>
              <a:t>Factors that reflect the bank’s ability to withstand asset-related stress (weight of 50%) and </a:t>
            </a:r>
          </a:p>
          <a:p>
            <a:pPr lvl="1"/>
            <a:r>
              <a:rPr lang="en-US" dirty="0"/>
              <a:t>Factors reflecting the bank’s ability to withstand funding-related stress (weight of 20%).  </a:t>
            </a:r>
          </a:p>
          <a:p>
            <a:r>
              <a:rPr lang="en-US" dirty="0"/>
              <a:t>Loss severity is determined as the ratio of potential loss to total domestic deposits. </a:t>
            </a:r>
          </a:p>
          <a:p>
            <a:r>
              <a:rPr lang="en-US" dirty="0"/>
              <a:t>The total performance score is effectively a proxy of the likelihood of a bank’s failure.</a:t>
            </a:r>
          </a:p>
          <a:p>
            <a:r>
              <a:rPr lang="en-US" b="1" dirty="0"/>
              <a:t>Key question: </a:t>
            </a:r>
            <a:r>
              <a:rPr lang="en-US" dirty="0"/>
              <a:t>How effective are these scorecards at reflecting the riskiness of banks such as SVB or WaMu well in advance of failure?</a:t>
            </a:r>
          </a:p>
          <a:p>
            <a:endParaRPr lang="en-US" dirty="0"/>
          </a:p>
        </p:txBody>
      </p:sp>
      <p:pic>
        <p:nvPicPr>
          <p:cNvPr id="2" name="Picture 1">
            <a:extLst>
              <a:ext uri="{FF2B5EF4-FFF2-40B4-BE49-F238E27FC236}">
                <a16:creationId xmlns:a16="http://schemas.microsoft.com/office/drawing/2014/main" id="{7E2EFD21-805E-84A8-FBAA-1133939CBDC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1540054"/>
            <a:ext cx="4998720" cy="4274820"/>
          </a:xfrm>
          <a:prstGeom prst="rect">
            <a:avLst/>
          </a:prstGeom>
          <a:noFill/>
          <a:ln>
            <a:noFill/>
          </a:ln>
        </p:spPr>
      </p:pic>
    </p:spTree>
    <p:extLst>
      <p:ext uri="{BB962C8B-B14F-4D97-AF65-F5344CB8AC3E}">
        <p14:creationId xmlns:p14="http://schemas.microsoft.com/office/powerpoint/2010/main" val="7971113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6E4D0D-476A-7037-6632-F55D777904A0}"/>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82892C7F-0AF1-E234-DC18-4800EC2E50B3}"/>
              </a:ext>
            </a:extLst>
          </p:cNvPr>
          <p:cNvSpPr>
            <a:spLocks noGrp="1"/>
          </p:cNvSpPr>
          <p:nvPr>
            <p:ph type="title"/>
          </p:nvPr>
        </p:nvSpPr>
        <p:spPr>
          <a:xfrm>
            <a:off x="426128" y="365125"/>
            <a:ext cx="10927672" cy="1325563"/>
          </a:xfrm>
        </p:spPr>
        <p:txBody>
          <a:bodyPr>
            <a:normAutofit/>
          </a:bodyPr>
          <a:lstStyle/>
          <a:p>
            <a:r>
              <a:rPr lang="en-US" sz="4000" dirty="0"/>
              <a:t>Current State of Deposit Assessment Rate Process</a:t>
            </a:r>
          </a:p>
        </p:txBody>
      </p:sp>
      <p:sp>
        <p:nvSpPr>
          <p:cNvPr id="10" name="Content Placeholder 2">
            <a:extLst>
              <a:ext uri="{FF2B5EF4-FFF2-40B4-BE49-F238E27FC236}">
                <a16:creationId xmlns:a16="http://schemas.microsoft.com/office/drawing/2014/main" id="{703ABD9D-8001-644F-DC1A-54D518230BA2}"/>
              </a:ext>
            </a:extLst>
          </p:cNvPr>
          <p:cNvSpPr>
            <a:spLocks noGrp="1"/>
          </p:cNvSpPr>
          <p:nvPr>
            <p:ph idx="1"/>
          </p:nvPr>
        </p:nvSpPr>
        <p:spPr>
          <a:xfrm>
            <a:off x="426129" y="1780200"/>
            <a:ext cx="10927671" cy="4426637"/>
          </a:xfrm>
        </p:spPr>
        <p:txBody>
          <a:bodyPr>
            <a:normAutofit/>
          </a:bodyPr>
          <a:lstStyle/>
          <a:p>
            <a:r>
              <a:rPr lang="en-US" dirty="0"/>
              <a:t>Some issues with the current pricing methodology center around </a:t>
            </a:r>
          </a:p>
          <a:p>
            <a:pPr lvl="1"/>
            <a:r>
              <a:rPr lang="en-US" dirty="0"/>
              <a:t>Degree of complexity and transparency in the pricing methodology, (e.g., reliance on statistical model of bank failure for small bank scorecard),</a:t>
            </a:r>
          </a:p>
          <a:p>
            <a:pPr lvl="1"/>
            <a:r>
              <a:rPr lang="en-US" dirty="0"/>
              <a:t>Underrepresentation of key risks (e.g., interest rate/market risk, uninsured deposits), </a:t>
            </a:r>
          </a:p>
          <a:p>
            <a:pPr lvl="1"/>
            <a:r>
              <a:rPr lang="en-US" dirty="0"/>
              <a:t>Overrepresentation of other risk factors, (e.g., CAMELS) and </a:t>
            </a:r>
          </a:p>
          <a:p>
            <a:pPr lvl="1"/>
            <a:r>
              <a:rPr lang="en-US" dirty="0"/>
              <a:t>Degree of linearity assumed in pricing by risk factor (e.g., impact of specific risk types such as credit)</a:t>
            </a:r>
          </a:p>
        </p:txBody>
      </p:sp>
    </p:spTree>
    <p:extLst>
      <p:ext uri="{BB962C8B-B14F-4D97-AF65-F5344CB8AC3E}">
        <p14:creationId xmlns:p14="http://schemas.microsoft.com/office/powerpoint/2010/main" val="26325405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B25D5-EB5D-F8B4-14F9-7F34B5CC1293}"/>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34520305-B8A1-C558-023E-5ED5F0780529}"/>
              </a:ext>
            </a:extLst>
          </p:cNvPr>
          <p:cNvSpPr>
            <a:spLocks noGrp="1"/>
          </p:cNvSpPr>
          <p:nvPr>
            <p:ph type="title"/>
          </p:nvPr>
        </p:nvSpPr>
        <p:spPr>
          <a:xfrm>
            <a:off x="426128" y="365125"/>
            <a:ext cx="10927672" cy="1325563"/>
          </a:xfrm>
        </p:spPr>
        <p:txBody>
          <a:bodyPr>
            <a:normAutofit/>
          </a:bodyPr>
          <a:lstStyle/>
          <a:p>
            <a:r>
              <a:rPr lang="en-US" sz="4000" dirty="0"/>
              <a:t>Potential Future State Considerations: </a:t>
            </a:r>
            <a:r>
              <a:rPr lang="en-US" sz="3100" dirty="0"/>
              <a:t>Integrate Theories of Bank Failure into Deposit Assessment Rate Process</a:t>
            </a:r>
          </a:p>
        </p:txBody>
      </p:sp>
      <p:sp>
        <p:nvSpPr>
          <p:cNvPr id="10" name="Content Placeholder 2">
            <a:extLst>
              <a:ext uri="{FF2B5EF4-FFF2-40B4-BE49-F238E27FC236}">
                <a16:creationId xmlns:a16="http://schemas.microsoft.com/office/drawing/2014/main" id="{05D58B5F-EA09-B9DC-C3CF-56973993B6A8}"/>
              </a:ext>
            </a:extLst>
          </p:cNvPr>
          <p:cNvSpPr>
            <a:spLocks noGrp="1"/>
          </p:cNvSpPr>
          <p:nvPr>
            <p:ph idx="1"/>
          </p:nvPr>
        </p:nvSpPr>
        <p:spPr>
          <a:xfrm>
            <a:off x="426129" y="1780200"/>
            <a:ext cx="10927671" cy="4426637"/>
          </a:xfrm>
        </p:spPr>
        <p:txBody>
          <a:bodyPr>
            <a:normAutofit/>
          </a:bodyPr>
          <a:lstStyle/>
          <a:p>
            <a:r>
              <a:rPr lang="en-US" dirty="0"/>
              <a:t>Current deposit assessment rate methodology largely reflects the insolvency (weak fundamentals) theory of bank failure.  </a:t>
            </a:r>
          </a:p>
          <a:p>
            <a:r>
              <a:rPr lang="en-US" dirty="0"/>
              <a:t>Risk factors indicative of a bank’s ability to withstand funding related stress appear only in the large and highly complex bank scorecards and underrepresent known run risk factors such as uninsured deposit concentrations</a:t>
            </a:r>
          </a:p>
          <a:p>
            <a:r>
              <a:rPr lang="en-US" dirty="0"/>
              <a:t>However, academic research such as that conducted by Morris and Shin present a compelling case that the weak fundamentals and bank run models together provide a better explanation for bank failure than either model on its own</a:t>
            </a:r>
          </a:p>
        </p:txBody>
      </p:sp>
    </p:spTree>
    <p:extLst>
      <p:ext uri="{BB962C8B-B14F-4D97-AF65-F5344CB8AC3E}">
        <p14:creationId xmlns:p14="http://schemas.microsoft.com/office/powerpoint/2010/main" val="1581410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7742B-BD0F-899F-F808-34A5D643497A}"/>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E2BC0A4F-DC24-881D-E6EF-26C4A3072B1D}"/>
              </a:ext>
            </a:extLst>
          </p:cNvPr>
          <p:cNvSpPr>
            <a:spLocks noGrp="1"/>
          </p:cNvSpPr>
          <p:nvPr>
            <p:ph type="title"/>
          </p:nvPr>
        </p:nvSpPr>
        <p:spPr>
          <a:xfrm>
            <a:off x="426128" y="365125"/>
            <a:ext cx="10927672" cy="1325563"/>
          </a:xfrm>
        </p:spPr>
        <p:txBody>
          <a:bodyPr>
            <a:normAutofit/>
          </a:bodyPr>
          <a:lstStyle/>
          <a:p>
            <a:r>
              <a:rPr lang="en-US" sz="4000" dirty="0"/>
              <a:t>Potential Future State Considerations: </a:t>
            </a:r>
            <a:r>
              <a:rPr lang="en-US" sz="3100" dirty="0"/>
              <a:t>Integrate Theories of Bank Failure into Deposit Assessment Rate Process</a:t>
            </a:r>
          </a:p>
        </p:txBody>
      </p:sp>
      <p:sp>
        <p:nvSpPr>
          <p:cNvPr id="10" name="Content Placeholder 2">
            <a:extLst>
              <a:ext uri="{FF2B5EF4-FFF2-40B4-BE49-F238E27FC236}">
                <a16:creationId xmlns:a16="http://schemas.microsoft.com/office/drawing/2014/main" id="{68B8CE07-8C05-AD8D-2612-7D5ED558ACD4}"/>
              </a:ext>
            </a:extLst>
          </p:cNvPr>
          <p:cNvSpPr>
            <a:spLocks noGrp="1"/>
          </p:cNvSpPr>
          <p:nvPr>
            <p:ph idx="1"/>
          </p:nvPr>
        </p:nvSpPr>
        <p:spPr>
          <a:xfrm>
            <a:off x="426129" y="1780200"/>
            <a:ext cx="10927671" cy="4426637"/>
          </a:xfrm>
        </p:spPr>
        <p:txBody>
          <a:bodyPr>
            <a:normAutofit/>
          </a:bodyPr>
          <a:lstStyle/>
          <a:p>
            <a:r>
              <a:rPr lang="en-US" dirty="0"/>
              <a:t>As noted by Correia et al., “Moreover, dynamic interactions between solvency and funding can amplify distress: declining solvency may trigger deposit outflows and rising funding costs, which in turn further weaken solvency.”  </a:t>
            </a:r>
          </a:p>
          <a:p>
            <a:r>
              <a:rPr lang="en-US" dirty="0"/>
              <a:t>This amplification effect was clearly evidenced in the 2023 bank failures and exacerbated by high uninsured deposit concentrations and digital banking and social media effects.  </a:t>
            </a:r>
          </a:p>
          <a:p>
            <a:r>
              <a:rPr lang="en-US" dirty="0"/>
              <a:t>The current deposit assessment framework does not adequately capture this potential amplification effect between run risk, bank fundamentals and failure.  </a:t>
            </a:r>
          </a:p>
        </p:txBody>
      </p:sp>
    </p:spTree>
    <p:extLst>
      <p:ext uri="{BB962C8B-B14F-4D97-AF65-F5344CB8AC3E}">
        <p14:creationId xmlns:p14="http://schemas.microsoft.com/office/powerpoint/2010/main" val="3185595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E8BD4A-BBD9-B36A-F6CF-4F4B61319378}"/>
            </a:ext>
          </a:extLst>
        </p:cNvPr>
        <p:cNvGrpSpPr/>
        <p:nvPr/>
      </p:nvGrpSpPr>
      <p:grpSpPr>
        <a:xfrm>
          <a:off x="0" y="0"/>
          <a:ext cx="0" cy="0"/>
          <a:chOff x="0" y="0"/>
          <a:chExt cx="0" cy="0"/>
        </a:xfrm>
      </p:grpSpPr>
      <p:sp>
        <p:nvSpPr>
          <p:cNvPr id="8" name="Title 1">
            <a:extLst>
              <a:ext uri="{FF2B5EF4-FFF2-40B4-BE49-F238E27FC236}">
                <a16:creationId xmlns:a16="http://schemas.microsoft.com/office/drawing/2014/main" id="{1593B259-F3AE-78FF-3B7F-BBE371151029}"/>
              </a:ext>
            </a:extLst>
          </p:cNvPr>
          <p:cNvSpPr>
            <a:spLocks noGrp="1"/>
          </p:cNvSpPr>
          <p:nvPr>
            <p:ph type="title"/>
          </p:nvPr>
        </p:nvSpPr>
        <p:spPr>
          <a:xfrm>
            <a:off x="426128" y="365125"/>
            <a:ext cx="10927672" cy="1325563"/>
          </a:xfrm>
        </p:spPr>
        <p:txBody>
          <a:bodyPr>
            <a:normAutofit/>
          </a:bodyPr>
          <a:lstStyle/>
          <a:p>
            <a:r>
              <a:rPr lang="en-US" sz="4000" dirty="0"/>
              <a:t>Potential Future State Considerations: </a:t>
            </a:r>
            <a:r>
              <a:rPr lang="en-US" sz="3100" dirty="0"/>
              <a:t>Integrate Theories of Bank Failure into Deposit Assessment Rate Process</a:t>
            </a:r>
          </a:p>
        </p:txBody>
      </p:sp>
      <p:sp>
        <p:nvSpPr>
          <p:cNvPr id="10" name="Content Placeholder 2">
            <a:extLst>
              <a:ext uri="{FF2B5EF4-FFF2-40B4-BE49-F238E27FC236}">
                <a16:creationId xmlns:a16="http://schemas.microsoft.com/office/drawing/2014/main" id="{E38D23A3-5294-A1C5-AD95-19D1F82CB3A3}"/>
              </a:ext>
            </a:extLst>
          </p:cNvPr>
          <p:cNvSpPr>
            <a:spLocks noGrp="1"/>
          </p:cNvSpPr>
          <p:nvPr>
            <p:ph idx="1"/>
          </p:nvPr>
        </p:nvSpPr>
        <p:spPr>
          <a:xfrm>
            <a:off x="426128" y="1616364"/>
            <a:ext cx="5420489" cy="4426637"/>
          </a:xfrm>
        </p:spPr>
        <p:txBody>
          <a:bodyPr>
            <a:normAutofit fontScale="92500" lnSpcReduction="10000"/>
          </a:bodyPr>
          <a:lstStyle/>
          <a:p>
            <a:r>
              <a:rPr lang="en-US" dirty="0"/>
              <a:t>Enhancement to the current risk-based framework could consider using a methodology for determining the likelihood of failure based on a dual scoring of liquidity risk and bank fundamentals.  </a:t>
            </a:r>
          </a:p>
          <a:p>
            <a:r>
              <a:rPr lang="en-US" dirty="0"/>
              <a:t>This could be implemented in a simplified way using a </a:t>
            </a:r>
            <a:r>
              <a:rPr lang="en-US" dirty="0" err="1"/>
              <a:t>nxm</a:t>
            </a:r>
            <a:r>
              <a:rPr lang="en-US" dirty="0"/>
              <a:t> matrix as illustrated in Figure 2 where base assessment rates Z</a:t>
            </a:r>
            <a:r>
              <a:rPr lang="en-US" baseline="-25000" dirty="0"/>
              <a:t>i</a:t>
            </a:r>
            <a:r>
              <a:rPr lang="en-US" dirty="0"/>
              <a:t> would be established based on risk factors representing each major risk type and Z</a:t>
            </a:r>
            <a:r>
              <a:rPr lang="en-US" baseline="-25000" dirty="0"/>
              <a:t>4</a:t>
            </a:r>
            <a:r>
              <a:rPr lang="en-US" dirty="0"/>
              <a:t> &gt; Z</a:t>
            </a:r>
            <a:r>
              <a:rPr lang="en-US" baseline="-25000" dirty="0"/>
              <a:t>3</a:t>
            </a:r>
            <a:r>
              <a:rPr lang="en-US" dirty="0"/>
              <a:t> &gt; Z</a:t>
            </a:r>
            <a:r>
              <a:rPr lang="en-US" baseline="-25000" dirty="0"/>
              <a:t>2 </a:t>
            </a:r>
            <a:r>
              <a:rPr lang="en-US" dirty="0"/>
              <a:t>&gt; Z</a:t>
            </a:r>
            <a:r>
              <a:rPr lang="en-US" baseline="-25000" dirty="0"/>
              <a:t>1</a:t>
            </a:r>
            <a:endParaRPr lang="en-US" dirty="0"/>
          </a:p>
        </p:txBody>
      </p:sp>
      <p:pic>
        <p:nvPicPr>
          <p:cNvPr id="2" name="Picture 1">
            <a:extLst>
              <a:ext uri="{FF2B5EF4-FFF2-40B4-BE49-F238E27FC236}">
                <a16:creationId xmlns:a16="http://schemas.microsoft.com/office/drawing/2014/main" id="{C34360D6-5E7A-FD80-5A7C-63D745BF4AE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96300" y="1985648"/>
            <a:ext cx="5064125" cy="4015740"/>
          </a:xfrm>
          <a:prstGeom prst="rect">
            <a:avLst/>
          </a:prstGeom>
          <a:noFill/>
        </p:spPr>
      </p:pic>
      <p:sp>
        <p:nvSpPr>
          <p:cNvPr id="3" name="TextBox 2">
            <a:extLst>
              <a:ext uri="{FF2B5EF4-FFF2-40B4-BE49-F238E27FC236}">
                <a16:creationId xmlns:a16="http://schemas.microsoft.com/office/drawing/2014/main" id="{5D9C00D3-D62A-3097-0A1D-11837D58674E}"/>
              </a:ext>
            </a:extLst>
          </p:cNvPr>
          <p:cNvSpPr txBox="1"/>
          <p:nvPr/>
        </p:nvSpPr>
        <p:spPr>
          <a:xfrm>
            <a:off x="8802254" y="1616364"/>
            <a:ext cx="2318328" cy="369284"/>
          </a:xfrm>
          <a:prstGeom prst="rect">
            <a:avLst/>
          </a:prstGeom>
          <a:noFill/>
        </p:spPr>
        <p:txBody>
          <a:bodyPr wrap="square" rtlCol="0">
            <a:spAutoFit/>
          </a:bodyPr>
          <a:lstStyle/>
          <a:p>
            <a:r>
              <a:rPr lang="en-US" b="1" dirty="0"/>
              <a:t>Figure 2</a:t>
            </a:r>
          </a:p>
        </p:txBody>
      </p:sp>
    </p:spTree>
    <p:extLst>
      <p:ext uri="{BB962C8B-B14F-4D97-AF65-F5344CB8AC3E}">
        <p14:creationId xmlns:p14="http://schemas.microsoft.com/office/powerpoint/2010/main" val="42420228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6773</TotalTime>
  <Words>2507</Words>
  <Application>Microsoft Office PowerPoint</Application>
  <PresentationFormat>Widescreen</PresentationFormat>
  <Paragraphs>109</Paragraphs>
  <Slides>19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Arial</vt:lpstr>
      <vt:lpstr>Source Sans 3</vt:lpstr>
      <vt:lpstr>Office Theme</vt:lpstr>
      <vt:lpstr>PowerPoint Presentation</vt:lpstr>
      <vt:lpstr>Key Themes</vt:lpstr>
      <vt:lpstr>Internal and External Forces Determining Bank Failure</vt:lpstr>
      <vt:lpstr>Current State of Deposit Assessment Rate Process  </vt:lpstr>
      <vt:lpstr>Current State of Deposit Assessment Rate Process</vt:lpstr>
      <vt:lpstr>Current State of Deposit Assessment Rate Process</vt:lpstr>
      <vt:lpstr>Potential Future State Considerations: Integrate Theories of Bank Failure into Deposit Assessment Rate Process</vt:lpstr>
      <vt:lpstr>Potential Future State Considerations: Integrate Theories of Bank Failure into Deposit Assessment Rate Process</vt:lpstr>
      <vt:lpstr>Potential Future State Considerations: Integrate Theories of Bank Failure into Deposit Assessment Rate Process</vt:lpstr>
      <vt:lpstr>Potential Future State Considerations:                    Capture Nonlinearities in Deposit Assessment Rates</vt:lpstr>
      <vt:lpstr>PowerPoint Presentation</vt:lpstr>
      <vt:lpstr>PowerPoint Presentation</vt:lpstr>
      <vt:lpstr>PowerPoint Presentation</vt:lpstr>
      <vt:lpstr>PowerPoint Presentation</vt:lpstr>
      <vt:lpstr>Potential Future State Considerations:  Other adjustments </vt:lpstr>
      <vt:lpstr>Summary and Takeaways</vt:lpstr>
      <vt:lpstr>Summary and Takeaways</vt:lpstr>
      <vt:lpstr>References</vt:lpstr>
      <vt:lpstr>Cliff Rossi Bio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E Smith</dc:creator>
  <cp:lastModifiedBy>Clifford V. Rossi</cp:lastModifiedBy>
  <cp:revision>8</cp:revision>
  <dcterms:created xsi:type="dcterms:W3CDTF">2024-09-04T17:23:16Z</dcterms:created>
  <dcterms:modified xsi:type="dcterms:W3CDTF">2025-09-16T13:35:02Z</dcterms:modified>
</cp:coreProperties>
</file>