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19"/>
  </p:notesMasterIdLst>
  <p:sldIdLst>
    <p:sldId id="264" r:id="rId5"/>
    <p:sldId id="263" r:id="rId6"/>
    <p:sldId id="262" r:id="rId7"/>
    <p:sldId id="270" r:id="rId8"/>
    <p:sldId id="265" r:id="rId9"/>
    <p:sldId id="271" r:id="rId10"/>
    <p:sldId id="272" r:id="rId11"/>
    <p:sldId id="278" r:id="rId12"/>
    <p:sldId id="273" r:id="rId13"/>
    <p:sldId id="274" r:id="rId14"/>
    <p:sldId id="275" r:id="rId15"/>
    <p:sldId id="276" r:id="rId16"/>
    <p:sldId id="279" r:id="rId17"/>
    <p:sldId id="269" r:id="rId18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1B7D"/>
    <a:srgbClr val="D11967"/>
    <a:srgbClr val="11256E"/>
    <a:srgbClr val="EF6A39"/>
    <a:srgbClr val="F58320"/>
    <a:srgbClr val="8808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02"/>
    <p:restoredTop sz="96197"/>
  </p:normalViewPr>
  <p:slideViewPr>
    <p:cSldViewPr snapToGrid="0" snapToObjects="1">
      <p:cViewPr varScale="1">
        <p:scale>
          <a:sx n="150" d="100"/>
          <a:sy n="150" d="100"/>
        </p:scale>
        <p:origin x="762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C039F-DFE2-1741-9F85-0F46EB3F8FE7}" type="datetimeFigureOut">
              <a:rPr lang="en-US" smtClean="0"/>
              <a:t>5/30/2023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73FE07-EBF9-7C44-8617-DCFB61ED3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8415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4" name="Picture 3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2BB78EF2-7DBE-8B39-1500-D32CD4C9B8A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629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5" name="Picture 4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2A7CA498-FE35-AFF6-D1E0-528B1EA3AF8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810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611746"/>
            <a:ext cx="7886700" cy="1277525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1909512"/>
            <a:ext cx="7886700" cy="61474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4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58BD1FEB-4092-78F3-D3C9-23EFEFDE469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156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277777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277777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6" name="Picture 5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A01EAC97-5914-1475-3FC6-6E93A4700FF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970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27766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27766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8" name="Picture 7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C7B05A21-671B-FB9D-57C0-5142D89ADD5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2962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70C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4" name="Picture 3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6A13B47E-F6B8-1964-9BFD-EA25E0C729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582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2964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27584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6" name="Picture 5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5ABF2B69-B40B-3CBE-3243-0E658586732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137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rgbClr val="0070C0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75B5D8-51E3-BFF7-D755-98D37C361746}"/>
              </a:ext>
            </a:extLst>
          </p:cNvPr>
          <p:cNvSpPr txBox="1"/>
          <p:nvPr/>
        </p:nvSpPr>
        <p:spPr>
          <a:xfrm>
            <a:off x="2103863" y="2886307"/>
            <a:ext cx="49362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Session name</a:t>
            </a:r>
            <a:endParaRPr lang="en-US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55A932D-A2D0-E82E-6145-6A3124329D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997" cy="5143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4994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D11967"/>
                </a:solidFill>
              </a:rPr>
              <a:t>General Session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Wednesday  June 14, 2023, 4:00-5:00PM</a:t>
            </a:r>
          </a:p>
        </p:txBody>
      </p:sp>
    </p:spTree>
    <p:extLst>
      <p:ext uri="{BB962C8B-B14F-4D97-AF65-F5344CB8AC3E}">
        <p14:creationId xmlns:p14="http://schemas.microsoft.com/office/powerpoint/2010/main" val="3491134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srgbClr val="11256E"/>
                </a:solidFill>
              </a:rPr>
              <a:t>Strengthening Your Risk Culture in Volatile Times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182861"/>
            <a:ext cx="7537450" cy="2777778"/>
          </a:xfrm>
        </p:spPr>
        <p:txBody>
          <a:bodyPr/>
          <a:lstStyle/>
          <a:p>
            <a:pPr marL="0" indent="0">
              <a:buNone/>
            </a:pP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Clifford Rossi, PhD</a:t>
            </a:r>
          </a:p>
          <a:p>
            <a:pPr marL="0" indent="0">
              <a:buNone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Director, Smith Enterprise Risk Consortium</a:t>
            </a:r>
          </a:p>
          <a:p>
            <a:pPr marL="0" indent="0">
              <a:buNone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Professor-of-the-Practice</a:t>
            </a:r>
          </a:p>
          <a:p>
            <a:pPr marL="0" indent="0">
              <a:buNone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Executive-in-Residence</a:t>
            </a:r>
          </a:p>
          <a:p>
            <a:pPr marL="0" indent="0">
              <a:buNone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Robert H. Smith School of Business, University of Maryland</a:t>
            </a:r>
          </a:p>
          <a:p>
            <a:pPr marL="0" indent="0">
              <a:buNone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75498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7D6E7DF9-48B2-B3F4-EDE0-25E1485CE7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31B7D"/>
                </a:solidFill>
              </a:rPr>
              <a:t>Risk Culture in the Headlines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070769"/>
            <a:ext cx="6216287" cy="2555081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Recent spate of bank failures highlight importance of risk culture</a:t>
            </a:r>
          </a:p>
          <a:p>
            <a:pPr lvl="1"/>
            <a:r>
              <a:rPr lang="en-US" dirty="0"/>
              <a:t>Reinforced by Federal Reserve report on Silicon Valley Bank</a:t>
            </a:r>
          </a:p>
          <a:p>
            <a:pPr lvl="1"/>
            <a:r>
              <a:rPr lang="en-US" dirty="0"/>
              <a:t>Drivers of Failure</a:t>
            </a:r>
          </a:p>
          <a:p>
            <a:pPr lvl="2"/>
            <a:r>
              <a:rPr lang="en-US" dirty="0"/>
              <a:t>Poor interest rate and liquidity risk management burned SVB</a:t>
            </a:r>
          </a:p>
          <a:p>
            <a:pPr lvl="2"/>
            <a:r>
              <a:rPr lang="en-US" dirty="0"/>
              <a:t>Poor risk culture lit the match</a:t>
            </a:r>
          </a:p>
          <a:p>
            <a:r>
              <a:rPr lang="en-US" dirty="0"/>
              <a:t>But this recent banking turmoil is just reflection of a recurring theme of episodic risk events whether it’s the 1980s, 2008, or 2023.  </a:t>
            </a:r>
          </a:p>
          <a:p>
            <a:r>
              <a:rPr lang="en-US" dirty="0"/>
              <a:t>What is the common link to all these events?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7A8C56-0995-4462-B7CF-9E0BE92DA4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9395" y="1369219"/>
            <a:ext cx="1951356" cy="247775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1598046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7D6E7DF9-48B2-B3F4-EDE0-25E1485CE7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31B7D"/>
                </a:solidFill>
              </a:rPr>
              <a:t>What Exactly is Risk Culture?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9219"/>
            <a:ext cx="4210050" cy="275846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Culture – </a:t>
            </a:r>
            <a:r>
              <a:rPr lang="en-US" i="1" dirty="0">
                <a:solidFill>
                  <a:schemeClr val="accent2">
                    <a:lumMod val="75000"/>
                  </a:schemeClr>
                </a:solidFill>
              </a:rPr>
              <a:t>the set of shared attitudes, values, goals, and practices that characterizes an institution or organization </a:t>
            </a:r>
          </a:p>
          <a:p>
            <a:pPr lvl="1"/>
            <a:r>
              <a:rPr lang="en-US" dirty="0"/>
              <a:t>Merriam Webster Dictionary</a:t>
            </a:r>
          </a:p>
          <a:p>
            <a:r>
              <a:rPr lang="en-US" dirty="0"/>
              <a:t>Risk culture is the firm’s DNA</a:t>
            </a:r>
          </a:p>
          <a:p>
            <a:r>
              <a:rPr lang="en-US" dirty="0"/>
              <a:t>The “glue” that binds its risk appetite with business strategy and organizational execution of that strategy</a:t>
            </a:r>
          </a:p>
          <a:p>
            <a:endParaRPr lang="en-US" dirty="0"/>
          </a:p>
        </p:txBody>
      </p:sp>
      <p:pic>
        <p:nvPicPr>
          <p:cNvPr id="6" name="Picture 5" descr="DNA helix in abstract form">
            <a:extLst>
              <a:ext uri="{FF2B5EF4-FFF2-40B4-BE49-F238E27FC236}">
                <a16:creationId xmlns:a16="http://schemas.microsoft.com/office/drawing/2014/main" id="{05A55E3B-348E-0E7D-E667-8C92B44D9A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9873" y="1616529"/>
            <a:ext cx="3445477" cy="2067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3994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7D6E7DF9-48B2-B3F4-EDE0-25E1485CE7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31B7D"/>
                </a:solidFill>
              </a:rPr>
              <a:t>How Does Risk Culture Manifest?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92520"/>
            <a:ext cx="5034099" cy="275846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Executive Management sets the cultural expectations</a:t>
            </a:r>
          </a:p>
          <a:p>
            <a:r>
              <a:rPr lang="en-US" dirty="0"/>
              <a:t>Management teams reinforce those expectations with employees</a:t>
            </a:r>
          </a:p>
          <a:p>
            <a:r>
              <a:rPr lang="en-US" dirty="0"/>
              <a:t>Employees disseminate that culture across organizations and lines of defense</a:t>
            </a:r>
          </a:p>
          <a:p>
            <a:r>
              <a:rPr lang="en-US" dirty="0"/>
              <a:t>Boards ensure risk culture is nourished – how?</a:t>
            </a:r>
          </a:p>
          <a:p>
            <a:pPr lvl="1"/>
            <a:r>
              <a:rPr lang="en-US" dirty="0"/>
              <a:t>Executive sessions with CRO</a:t>
            </a:r>
          </a:p>
          <a:p>
            <a:pPr lvl="1"/>
            <a:r>
              <a:rPr lang="en-US" dirty="0"/>
              <a:t>Credible challenge of management </a:t>
            </a:r>
          </a:p>
          <a:p>
            <a:pPr lvl="1"/>
            <a:r>
              <a:rPr lang="en-US" dirty="0"/>
              <a:t>CRO reporting line to board risk committee</a:t>
            </a:r>
          </a:p>
        </p:txBody>
      </p:sp>
      <p:pic>
        <p:nvPicPr>
          <p:cNvPr id="7" name="Picture 6" descr="Colleagues huddle">
            <a:extLst>
              <a:ext uri="{FF2B5EF4-FFF2-40B4-BE49-F238E27FC236}">
                <a16:creationId xmlns:a16="http://schemas.microsoft.com/office/drawing/2014/main" id="{DE4B7602-C69A-3DA4-2B56-8296AB6AFA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2749" y="1437833"/>
            <a:ext cx="3134729" cy="2089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9086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7D6E7DF9-48B2-B3F4-EDE0-25E1485CE7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8378" y="-65315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49" y="273844"/>
            <a:ext cx="8436973" cy="994172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031B7D"/>
                </a:solidFill>
              </a:rPr>
              <a:t>What Internal Factors Detract from Risk Culture?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1" y="1192520"/>
            <a:ext cx="5040630" cy="275846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Senior management cognitive biases</a:t>
            </a:r>
          </a:p>
          <a:p>
            <a:r>
              <a:rPr lang="en-US" dirty="0"/>
              <a:t>Aggressive or passive aggressive behavior</a:t>
            </a:r>
          </a:p>
          <a:p>
            <a:r>
              <a:rPr lang="en-US" dirty="0"/>
              <a:t>“Us-Them” mentality</a:t>
            </a:r>
          </a:p>
          <a:p>
            <a:r>
              <a:rPr lang="en-US" dirty="0"/>
              <a:t>Boards lacking credible challenge to management</a:t>
            </a:r>
          </a:p>
          <a:p>
            <a:r>
              <a:rPr lang="en-US" dirty="0"/>
              <a:t>Domineering CEO with strong company performance track record</a:t>
            </a:r>
          </a:p>
          <a:p>
            <a:r>
              <a:rPr lang="en-US" dirty="0"/>
              <a:t>Risk management units that do not understand business needs, lack confidence and courage of their convictions</a:t>
            </a:r>
          </a:p>
        </p:txBody>
      </p:sp>
      <p:pic>
        <p:nvPicPr>
          <p:cNvPr id="6" name="Picture 5" descr="Two deer rutting">
            <a:extLst>
              <a:ext uri="{FF2B5EF4-FFF2-40B4-BE49-F238E27FC236}">
                <a16:creationId xmlns:a16="http://schemas.microsoft.com/office/drawing/2014/main" id="{602E4883-2796-96F5-190A-C2A7545F7B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5008" y="1410129"/>
            <a:ext cx="3480614" cy="2323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1279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7D6E7DF9-48B2-B3F4-EDE0-25E1485CE7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445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3844"/>
            <a:ext cx="8895806" cy="994172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031B7D"/>
                </a:solidFill>
              </a:rPr>
              <a:t>What External Factors Detract from  Risk Culture?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92520"/>
            <a:ext cx="4798967" cy="2758460"/>
          </a:xfrm>
        </p:spPr>
        <p:txBody>
          <a:bodyPr>
            <a:normAutofit/>
          </a:bodyPr>
          <a:lstStyle/>
          <a:p>
            <a:r>
              <a:rPr lang="en-US" dirty="0"/>
              <a:t>Focus on short-term earnings leads to risk myopia</a:t>
            </a:r>
          </a:p>
          <a:p>
            <a:pPr lvl="1"/>
            <a:r>
              <a:rPr lang="en-US" dirty="0"/>
              <a:t>Amplifies any imbalance between risk and reward</a:t>
            </a:r>
          </a:p>
          <a:p>
            <a:r>
              <a:rPr lang="en-US" dirty="0"/>
              <a:t>Asymmetric information about competition’s products and performance can undermine risk culture and practices</a:t>
            </a:r>
          </a:p>
        </p:txBody>
      </p:sp>
      <p:pic>
        <p:nvPicPr>
          <p:cNvPr id="6" name="Picture 5" descr="Pen pointing to a graph on a screen">
            <a:extLst>
              <a:ext uri="{FF2B5EF4-FFF2-40B4-BE49-F238E27FC236}">
                <a16:creationId xmlns:a16="http://schemas.microsoft.com/office/drawing/2014/main" id="{309847C8-4937-3B22-6048-D6A0913F66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0400" y="1154726"/>
            <a:ext cx="3215638" cy="2528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2403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7D6E7DF9-48B2-B3F4-EDE0-25E1485CE7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9315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31B7D"/>
                </a:solidFill>
              </a:rPr>
              <a:t>Symptoms of Poor Risk Culture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92520"/>
            <a:ext cx="5210447" cy="275846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Abnormal turnover in risk management personnel</a:t>
            </a:r>
          </a:p>
          <a:p>
            <a:r>
              <a:rPr lang="en-US" dirty="0"/>
              <a:t>Limited access of CRO to the Board</a:t>
            </a:r>
          </a:p>
          <a:p>
            <a:r>
              <a:rPr lang="en-US" dirty="0"/>
              <a:t>Lack of balance in risk and return</a:t>
            </a:r>
          </a:p>
          <a:p>
            <a:r>
              <a:rPr lang="en-US" dirty="0"/>
              <a:t>Low morale among risk professionals</a:t>
            </a:r>
          </a:p>
          <a:p>
            <a:r>
              <a:rPr lang="en-US" dirty="0"/>
              <a:t>Risk management not engaged in strategy or critical business decisions</a:t>
            </a:r>
          </a:p>
          <a:p>
            <a:r>
              <a:rPr lang="en-US" dirty="0"/>
              <a:t>Strategic and incentive compensation plans lacking risk objectives</a:t>
            </a:r>
          </a:p>
          <a:p>
            <a:r>
              <a:rPr lang="en-US" dirty="0"/>
              <a:t>Lack of stature and credibility of the risk organization</a:t>
            </a:r>
          </a:p>
        </p:txBody>
      </p:sp>
      <p:pic>
        <p:nvPicPr>
          <p:cNvPr id="6" name="Picture 5" descr="Stones balancing on a wood">
            <a:extLst>
              <a:ext uri="{FF2B5EF4-FFF2-40B4-BE49-F238E27FC236}">
                <a16:creationId xmlns:a16="http://schemas.microsoft.com/office/drawing/2014/main" id="{804B3FF4-2052-4067-98A1-2DE1EC1F9C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1332" y="1397000"/>
            <a:ext cx="3220530" cy="19367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A24106F-6F84-98AB-4205-64C8793073FA}"/>
              </a:ext>
            </a:extLst>
          </p:cNvPr>
          <p:cNvSpPr txBox="1"/>
          <p:nvPr/>
        </p:nvSpPr>
        <p:spPr>
          <a:xfrm>
            <a:off x="8042547" y="1332468"/>
            <a:ext cx="745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Risk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5605A2D-E73B-3F1F-B099-86022767991F}"/>
              </a:ext>
            </a:extLst>
          </p:cNvPr>
          <p:cNvSpPr txBox="1"/>
          <p:nvPr/>
        </p:nvSpPr>
        <p:spPr>
          <a:xfrm>
            <a:off x="5705840" y="1332468"/>
            <a:ext cx="8233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Return</a:t>
            </a:r>
          </a:p>
        </p:txBody>
      </p:sp>
    </p:spTree>
    <p:extLst>
      <p:ext uri="{BB962C8B-B14F-4D97-AF65-F5344CB8AC3E}">
        <p14:creationId xmlns:p14="http://schemas.microsoft.com/office/powerpoint/2010/main" val="33891827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7D6E7DF9-48B2-B3F4-EDE0-25E1485CE7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31B7D"/>
                </a:solidFill>
              </a:rPr>
              <a:t>Key Roles in Fostering Risk Culture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92520"/>
            <a:ext cx="7569200" cy="2758460"/>
          </a:xfrm>
        </p:spPr>
        <p:txBody>
          <a:bodyPr>
            <a:normAutofit/>
          </a:bodyPr>
          <a:lstStyle/>
          <a:p>
            <a:r>
              <a:rPr lang="en-US" dirty="0"/>
              <a:t>Board actively engaged in understanding risks</a:t>
            </a:r>
          </a:p>
          <a:p>
            <a:r>
              <a:rPr lang="en-US" dirty="0"/>
              <a:t>CEO embraces and articulates desire for strong risk culture</a:t>
            </a:r>
          </a:p>
          <a:p>
            <a:r>
              <a:rPr lang="en-US" dirty="0"/>
              <a:t>Executive Committee reinforces CEO message </a:t>
            </a:r>
          </a:p>
          <a:p>
            <a:r>
              <a:rPr lang="en-US" dirty="0"/>
              <a:t>Risk management projects balance, credibility and partnership across the enterprise</a:t>
            </a:r>
          </a:p>
        </p:txBody>
      </p:sp>
    </p:spTree>
    <p:extLst>
      <p:ext uri="{BB962C8B-B14F-4D97-AF65-F5344CB8AC3E}">
        <p14:creationId xmlns:p14="http://schemas.microsoft.com/office/powerpoint/2010/main" val="13312022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31B7D"/>
                </a:solidFill>
              </a:rPr>
              <a:t>Ingredients for Cultivating Risk Culture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0B17882-AF6C-93A5-DE5D-3DE63D681C88}"/>
              </a:ext>
            </a:extLst>
          </p:cNvPr>
          <p:cNvGrpSpPr/>
          <p:nvPr/>
        </p:nvGrpSpPr>
        <p:grpSpPr>
          <a:xfrm>
            <a:off x="3098360" y="1095201"/>
            <a:ext cx="2838358" cy="2982694"/>
            <a:chOff x="2057400" y="1524000"/>
            <a:chExt cx="4274975" cy="4259044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A93EFF3-21D9-5DA4-AAC2-980BA414F60B}"/>
                </a:ext>
              </a:extLst>
            </p:cNvPr>
            <p:cNvGrpSpPr/>
            <p:nvPr/>
          </p:nvGrpSpPr>
          <p:grpSpPr>
            <a:xfrm>
              <a:off x="2057400" y="1524000"/>
              <a:ext cx="4274975" cy="4259044"/>
              <a:chOff x="2089289" y="1485900"/>
              <a:chExt cx="4274975" cy="4259044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C279F406-5CE1-6847-FAE8-9528C8948E04}"/>
                  </a:ext>
                </a:extLst>
              </p:cNvPr>
              <p:cNvGrpSpPr/>
              <p:nvPr/>
            </p:nvGrpSpPr>
            <p:grpSpPr>
              <a:xfrm>
                <a:off x="2382190" y="2181225"/>
                <a:ext cx="1178058" cy="1009650"/>
                <a:chOff x="2209800" y="1981200"/>
                <a:chExt cx="1178058" cy="1009650"/>
              </a:xfrm>
            </p:grpSpPr>
            <p:sp>
              <p:nvSpPr>
                <p:cNvPr id="30" name="Oval 29">
                  <a:extLst>
                    <a:ext uri="{FF2B5EF4-FFF2-40B4-BE49-F238E27FC236}">
                      <a16:creationId xmlns:a16="http://schemas.microsoft.com/office/drawing/2014/main" id="{80740D66-CE6E-F019-A408-3AB1D8269159}"/>
                    </a:ext>
                  </a:extLst>
                </p:cNvPr>
                <p:cNvSpPr/>
                <p:nvPr/>
              </p:nvSpPr>
              <p:spPr bwMode="auto">
                <a:xfrm>
                  <a:off x="2209800" y="1981200"/>
                  <a:ext cx="990600" cy="990600"/>
                </a:xfrm>
                <a:prstGeom prst="ellipse">
                  <a:avLst/>
                </a:prstGeom>
                <a:solidFill>
                  <a:schemeClr val="accent4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</a:endParaRPr>
                </a:p>
              </p:txBody>
            </p:sp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9F78A9CC-5199-1CF2-9987-25FBA478F789}"/>
                    </a:ext>
                  </a:extLst>
                </p:cNvPr>
                <p:cNvSpPr txBox="1"/>
                <p:nvPr/>
              </p:nvSpPr>
              <p:spPr>
                <a:xfrm>
                  <a:off x="2275432" y="2381250"/>
                  <a:ext cx="1112426" cy="609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rtlCol="0">
                  <a:noAutofit/>
                </a:bodyPr>
                <a:lstStyle/>
                <a:p>
                  <a:r>
                    <a:rPr lang="en-US" sz="800" dirty="0"/>
                    <a:t>Transparency</a:t>
                  </a:r>
                </a:p>
              </p:txBody>
            </p:sp>
          </p:grp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149A7953-626D-8D40-4722-035BF299DFB5}"/>
                  </a:ext>
                </a:extLst>
              </p:cNvPr>
              <p:cNvGrpSpPr/>
              <p:nvPr/>
            </p:nvGrpSpPr>
            <p:grpSpPr>
              <a:xfrm>
                <a:off x="3678416" y="1485900"/>
                <a:ext cx="1071238" cy="1003954"/>
                <a:chOff x="3487353" y="1485900"/>
                <a:chExt cx="1016138" cy="1003954"/>
              </a:xfrm>
            </p:grpSpPr>
            <p:sp>
              <p:nvSpPr>
                <p:cNvPr id="28" name="Oval 27">
                  <a:extLst>
                    <a:ext uri="{FF2B5EF4-FFF2-40B4-BE49-F238E27FC236}">
                      <a16:creationId xmlns:a16="http://schemas.microsoft.com/office/drawing/2014/main" id="{12210EA5-A169-8544-6DB7-0E8AE69D56F2}"/>
                    </a:ext>
                  </a:extLst>
                </p:cNvPr>
                <p:cNvSpPr/>
                <p:nvPr/>
              </p:nvSpPr>
              <p:spPr bwMode="auto">
                <a:xfrm>
                  <a:off x="3487353" y="1485900"/>
                  <a:ext cx="990600" cy="990600"/>
                </a:xfrm>
                <a:prstGeom prst="ellipse">
                  <a:avLst/>
                </a:prstGeom>
                <a:solidFill>
                  <a:schemeClr val="accent4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</a:endParaRPr>
                </a:p>
              </p:txBody>
            </p:sp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9313044C-E8C9-576E-291B-419CE33F7600}"/>
                    </a:ext>
                  </a:extLst>
                </p:cNvPr>
                <p:cNvSpPr txBox="1"/>
                <p:nvPr/>
              </p:nvSpPr>
              <p:spPr>
                <a:xfrm>
                  <a:off x="3498746" y="1880254"/>
                  <a:ext cx="1004745" cy="609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rtlCol="0">
                  <a:noAutofit/>
                </a:bodyPr>
                <a:lstStyle/>
                <a:p>
                  <a:r>
                    <a:rPr lang="en-US" sz="800" dirty="0"/>
                    <a:t>Communication</a:t>
                  </a:r>
                </a:p>
              </p:txBody>
            </p: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F8CEB717-5307-BEC8-0C73-ED45298000AC}"/>
                  </a:ext>
                </a:extLst>
              </p:cNvPr>
              <p:cNvGrpSpPr/>
              <p:nvPr/>
            </p:nvGrpSpPr>
            <p:grpSpPr>
              <a:xfrm>
                <a:off x="2089289" y="3590925"/>
                <a:ext cx="1161726" cy="990600"/>
                <a:chOff x="1829172" y="3276600"/>
                <a:chExt cx="1161726" cy="990600"/>
              </a:xfrm>
            </p:grpSpPr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id="{AB030495-59CD-B02C-E798-E02773A7DA64}"/>
                    </a:ext>
                  </a:extLst>
                </p:cNvPr>
                <p:cNvSpPr/>
                <p:nvPr/>
              </p:nvSpPr>
              <p:spPr bwMode="auto">
                <a:xfrm>
                  <a:off x="1829172" y="3276600"/>
                  <a:ext cx="990600" cy="990600"/>
                </a:xfrm>
                <a:prstGeom prst="ellipse">
                  <a:avLst/>
                </a:prstGeom>
                <a:solidFill>
                  <a:schemeClr val="accent4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</a:endParaRPr>
                </a:p>
              </p:txBody>
            </p:sp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C2D0F524-3E23-E55B-51BF-8095D71EB038}"/>
                    </a:ext>
                  </a:extLst>
                </p:cNvPr>
                <p:cNvSpPr txBox="1"/>
                <p:nvPr/>
              </p:nvSpPr>
              <p:spPr>
                <a:xfrm>
                  <a:off x="1986154" y="3609975"/>
                  <a:ext cx="1004744" cy="609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rtlCol="0">
                  <a:noAutofit/>
                </a:bodyPr>
                <a:lstStyle/>
                <a:p>
                  <a:r>
                    <a:rPr lang="en-US" sz="800" dirty="0"/>
                    <a:t>Incentive Alignment</a:t>
                  </a:r>
                </a:p>
              </p:txBody>
            </p: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44AB87FF-C3F8-C1FB-3DBC-49AC19C6F0D7}"/>
                  </a:ext>
                </a:extLst>
              </p:cNvPr>
              <p:cNvGrpSpPr/>
              <p:nvPr/>
            </p:nvGrpSpPr>
            <p:grpSpPr>
              <a:xfrm>
                <a:off x="5076692" y="2185055"/>
                <a:ext cx="1171504" cy="1008568"/>
                <a:chOff x="4671370" y="1981200"/>
                <a:chExt cx="1171504" cy="1008568"/>
              </a:xfrm>
            </p:grpSpPr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id="{2961EAB2-B71F-1306-0D8E-8639BADCBFAB}"/>
                    </a:ext>
                  </a:extLst>
                </p:cNvPr>
                <p:cNvSpPr/>
                <p:nvPr/>
              </p:nvSpPr>
              <p:spPr bwMode="auto">
                <a:xfrm>
                  <a:off x="4671370" y="1981200"/>
                  <a:ext cx="990600" cy="990600"/>
                </a:xfrm>
                <a:prstGeom prst="ellipse">
                  <a:avLst/>
                </a:prstGeom>
                <a:solidFill>
                  <a:schemeClr val="accent4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</a:endParaRPr>
                </a:p>
              </p:txBody>
            </p: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CAD91490-BDE9-BC4D-EF89-DDABC5130CFB}"/>
                    </a:ext>
                  </a:extLst>
                </p:cNvPr>
                <p:cNvSpPr txBox="1"/>
                <p:nvPr/>
              </p:nvSpPr>
              <p:spPr>
                <a:xfrm>
                  <a:off x="4838129" y="2380168"/>
                  <a:ext cx="1004745" cy="609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rtlCol="0">
                  <a:noAutofit/>
                </a:bodyPr>
                <a:lstStyle/>
                <a:p>
                  <a:r>
                    <a:rPr lang="en-US" sz="800" dirty="0"/>
                    <a:t>Objectivity</a:t>
                  </a:r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370DA84D-399A-F98D-7203-1F57A95D2A3B}"/>
                  </a:ext>
                </a:extLst>
              </p:cNvPr>
              <p:cNvGrpSpPr/>
              <p:nvPr/>
            </p:nvGrpSpPr>
            <p:grpSpPr>
              <a:xfrm>
                <a:off x="5359519" y="3557020"/>
                <a:ext cx="1004745" cy="990600"/>
                <a:chOff x="5072330" y="3276600"/>
                <a:chExt cx="1004745" cy="990600"/>
              </a:xfrm>
            </p:grpSpPr>
            <p:sp>
              <p:nvSpPr>
                <p:cNvPr id="22" name="Oval 21">
                  <a:extLst>
                    <a:ext uri="{FF2B5EF4-FFF2-40B4-BE49-F238E27FC236}">
                      <a16:creationId xmlns:a16="http://schemas.microsoft.com/office/drawing/2014/main" id="{11039D1F-6430-C3B3-1F50-FC3958E08714}"/>
                    </a:ext>
                  </a:extLst>
                </p:cNvPr>
                <p:cNvSpPr/>
                <p:nvPr/>
              </p:nvSpPr>
              <p:spPr bwMode="auto">
                <a:xfrm>
                  <a:off x="5079403" y="3276600"/>
                  <a:ext cx="990600" cy="990600"/>
                </a:xfrm>
                <a:prstGeom prst="ellipse">
                  <a:avLst/>
                </a:prstGeom>
                <a:solidFill>
                  <a:schemeClr val="accent4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</a:endParaRPr>
                </a:p>
              </p:txBody>
            </p: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79D05DE8-60D8-0804-1611-1E057AE274FC}"/>
                    </a:ext>
                  </a:extLst>
                </p:cNvPr>
                <p:cNvSpPr txBox="1"/>
                <p:nvPr/>
              </p:nvSpPr>
              <p:spPr>
                <a:xfrm>
                  <a:off x="5072330" y="3604410"/>
                  <a:ext cx="1004745" cy="609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rtlCol="0">
                  <a:noAutofit/>
                </a:bodyPr>
                <a:lstStyle/>
                <a:p>
                  <a:pPr algn="ctr"/>
                  <a:r>
                    <a:rPr lang="en-US" sz="800" dirty="0"/>
                    <a:t>Risk </a:t>
                  </a:r>
                </a:p>
                <a:p>
                  <a:pPr algn="ctr"/>
                  <a:r>
                    <a:rPr lang="en-US" sz="800" dirty="0"/>
                    <a:t>Awareness</a:t>
                  </a:r>
                </a:p>
              </p:txBody>
            </p: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3D2D08F4-AFD1-0A6B-D552-CDB9C32843C2}"/>
                  </a:ext>
                </a:extLst>
              </p:cNvPr>
              <p:cNvGrpSpPr/>
              <p:nvPr/>
            </p:nvGrpSpPr>
            <p:grpSpPr>
              <a:xfrm>
                <a:off x="2971800" y="4708017"/>
                <a:ext cx="1069214" cy="1036927"/>
                <a:chOff x="2692886" y="4267200"/>
                <a:chExt cx="1069214" cy="1036927"/>
              </a:xfrm>
            </p:grpSpPr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DFF5FDDB-5C54-7167-E822-8DE09909784B}"/>
                    </a:ext>
                  </a:extLst>
                </p:cNvPr>
                <p:cNvSpPr/>
                <p:nvPr/>
              </p:nvSpPr>
              <p:spPr bwMode="auto">
                <a:xfrm>
                  <a:off x="2692886" y="4267200"/>
                  <a:ext cx="990600" cy="990600"/>
                </a:xfrm>
                <a:prstGeom prst="ellipse">
                  <a:avLst/>
                </a:prstGeom>
                <a:solidFill>
                  <a:schemeClr val="accent4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</a:endParaRPr>
                </a:p>
              </p:txBody>
            </p: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2B92D846-286A-0FBD-7A2E-534F43A39B24}"/>
                    </a:ext>
                  </a:extLst>
                </p:cNvPr>
                <p:cNvSpPr txBox="1"/>
                <p:nvPr/>
              </p:nvSpPr>
              <p:spPr>
                <a:xfrm>
                  <a:off x="2757355" y="4694527"/>
                  <a:ext cx="1004745" cy="609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rtlCol="0">
                  <a:noAutofit/>
                </a:bodyPr>
                <a:lstStyle/>
                <a:p>
                  <a:r>
                    <a:rPr lang="en-US" sz="800" dirty="0"/>
                    <a:t>Temperament</a:t>
                  </a:r>
                </a:p>
              </p:txBody>
            </p: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866B92F3-8E44-F859-8506-075F53A38BC4}"/>
                  </a:ext>
                </a:extLst>
              </p:cNvPr>
              <p:cNvGrpSpPr/>
              <p:nvPr/>
            </p:nvGrpSpPr>
            <p:grpSpPr>
              <a:xfrm>
                <a:off x="4521655" y="4714875"/>
                <a:ext cx="1232744" cy="1030069"/>
                <a:chOff x="4147453" y="4298554"/>
                <a:chExt cx="1232744" cy="1030069"/>
              </a:xfrm>
            </p:grpSpPr>
            <p:sp>
              <p:nvSpPr>
                <p:cNvPr id="18" name="Oval 17">
                  <a:extLst>
                    <a:ext uri="{FF2B5EF4-FFF2-40B4-BE49-F238E27FC236}">
                      <a16:creationId xmlns:a16="http://schemas.microsoft.com/office/drawing/2014/main" id="{66021937-836A-9B1B-ACDB-1075AC9895C2}"/>
                    </a:ext>
                  </a:extLst>
                </p:cNvPr>
                <p:cNvSpPr/>
                <p:nvPr/>
              </p:nvSpPr>
              <p:spPr bwMode="auto">
                <a:xfrm>
                  <a:off x="4147453" y="4298554"/>
                  <a:ext cx="990600" cy="990600"/>
                </a:xfrm>
                <a:prstGeom prst="ellipse">
                  <a:avLst/>
                </a:prstGeom>
                <a:solidFill>
                  <a:schemeClr val="accent4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</a:endParaRPr>
                </a:p>
              </p:txBody>
            </p:sp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3CFD11B7-9113-120F-13AE-F7170D16BA78}"/>
                    </a:ext>
                  </a:extLst>
                </p:cNvPr>
                <p:cNvSpPr txBox="1"/>
                <p:nvPr/>
              </p:nvSpPr>
              <p:spPr>
                <a:xfrm>
                  <a:off x="4375453" y="4719023"/>
                  <a:ext cx="1004744" cy="6096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rtlCol="0">
                  <a:noAutofit/>
                </a:bodyPr>
                <a:lstStyle/>
                <a:p>
                  <a:r>
                    <a:rPr lang="en-US" sz="800" dirty="0"/>
                    <a:t>Balance</a:t>
                  </a:r>
                </a:p>
              </p:txBody>
            </p:sp>
          </p:grp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1303A196-2743-847B-BA85-A4F573BE2987}"/>
                  </a:ext>
                </a:extLst>
              </p:cNvPr>
              <p:cNvSpPr/>
              <p:nvPr/>
            </p:nvSpPr>
            <p:spPr bwMode="auto">
              <a:xfrm>
                <a:off x="3036270" y="2476500"/>
                <a:ext cx="2388086" cy="2438400"/>
              </a:xfrm>
              <a:prstGeom prst="ellipse">
                <a:avLst/>
              </a:prstGeom>
              <a:solidFill>
                <a:schemeClr val="accent4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50AF013-4A70-6384-D197-F924E3DDFC06}"/>
                </a:ext>
              </a:extLst>
            </p:cNvPr>
            <p:cNvSpPr txBox="1"/>
            <p:nvPr/>
          </p:nvSpPr>
          <p:spPr>
            <a:xfrm>
              <a:off x="3444995" y="3337711"/>
              <a:ext cx="1488672" cy="8382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n-US" dirty="0"/>
                <a:t>Risk Culture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926387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7D6E7DF9-48B2-B3F4-EDE0-25E1485CE7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31B7D"/>
                </a:solidFill>
              </a:rPr>
              <a:t>Be A Change Agent for Risk Culture</a:t>
            </a:r>
          </a:p>
        </p:txBody>
      </p:sp>
      <p:pic>
        <p:nvPicPr>
          <p:cNvPr id="5" name="Picture 2" descr="http://archive.defense.gov/dodcmsshare/newsphoto/1999-03/990305-N-3363H-004.jpg">
            <a:extLst>
              <a:ext uri="{FF2B5EF4-FFF2-40B4-BE49-F238E27FC236}">
                <a16:creationId xmlns:a16="http://schemas.microsoft.com/office/drawing/2014/main" id="{80472CE3-6D1A-2E20-9323-76376D35C54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1950" y="1268016"/>
            <a:ext cx="3362416" cy="2305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9117BE0-C281-ED6A-E01A-5E86D99B37B6}"/>
              </a:ext>
            </a:extLst>
          </p:cNvPr>
          <p:cNvSpPr txBox="1">
            <a:spLocks/>
          </p:cNvSpPr>
          <p:nvPr/>
        </p:nvSpPr>
        <p:spPr>
          <a:xfrm>
            <a:off x="628650" y="1192520"/>
            <a:ext cx="4746716" cy="275846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Risk culture can’t be imposed by regulation it must come from within</a:t>
            </a:r>
          </a:p>
          <a:p>
            <a:r>
              <a:rPr lang="en-US" dirty="0"/>
              <a:t>However, regulators could help by reworking the M in CAMELS</a:t>
            </a:r>
          </a:p>
          <a:p>
            <a:r>
              <a:rPr lang="en-US" dirty="0"/>
              <a:t>The currency to achieving a thriving risk culture is value to the enterprise</a:t>
            </a:r>
          </a:p>
          <a:p>
            <a:r>
              <a:rPr lang="en-US" dirty="0"/>
              <a:t>Balance, effective counsel and domain expertise on business and risk issues by risk organizations is essential</a:t>
            </a:r>
          </a:p>
        </p:txBody>
      </p:sp>
    </p:spTree>
    <p:extLst>
      <p:ext uri="{BB962C8B-B14F-4D97-AF65-F5344CB8AC3E}">
        <p14:creationId xmlns:p14="http://schemas.microsoft.com/office/powerpoint/2010/main" val="38837138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7D6E7DF9-48B2-B3F4-EDE0-25E1485CE7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31B7D"/>
                </a:solidFill>
              </a:rPr>
              <a:t>Tactical Steps for Cultivating Risk Culture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9117BE0-C281-ED6A-E01A-5E86D99B37B6}"/>
              </a:ext>
            </a:extLst>
          </p:cNvPr>
          <p:cNvSpPr txBox="1">
            <a:spLocks/>
          </p:cNvSpPr>
          <p:nvPr/>
        </p:nvSpPr>
        <p:spPr>
          <a:xfrm>
            <a:off x="628650" y="1192520"/>
            <a:ext cx="8096250" cy="27584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Take the pulse of the organization to establish a baseline with a risk culture survey with annual updates</a:t>
            </a:r>
          </a:p>
          <a:p>
            <a:r>
              <a:rPr lang="en-US" dirty="0"/>
              <a:t>Initiate job rotations between 1</a:t>
            </a:r>
            <a:r>
              <a:rPr lang="en-US" baseline="30000" dirty="0"/>
              <a:t>st</a:t>
            </a:r>
            <a:r>
              <a:rPr lang="en-US" dirty="0"/>
              <a:t>, 2</a:t>
            </a:r>
            <a:r>
              <a:rPr lang="en-US" baseline="30000" dirty="0"/>
              <a:t>nd</a:t>
            </a:r>
            <a:r>
              <a:rPr lang="en-US" dirty="0"/>
              <a:t> and 3</a:t>
            </a:r>
            <a:r>
              <a:rPr lang="en-US" baseline="30000" dirty="0"/>
              <a:t>rd</a:t>
            </a:r>
            <a:r>
              <a:rPr lang="en-US" dirty="0"/>
              <a:t> lines of defense</a:t>
            </a:r>
          </a:p>
          <a:p>
            <a:r>
              <a:rPr lang="en-US" dirty="0"/>
              <a:t>Establish quarterly business and risk townhall updates hosted by senior business, finance and risk leaders</a:t>
            </a:r>
          </a:p>
          <a:p>
            <a:r>
              <a:rPr lang="en-US" dirty="0"/>
              <a:t>Hone risk management and business expertise among staff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23834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7D6E7DF9-48B2-B3F4-EDE0-25E1485CE7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469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>
                <a:solidFill>
                  <a:srgbClr val="031B7D"/>
                </a:solidFill>
              </a:rPr>
              <a:t>Takeaways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1200" y="1042647"/>
            <a:ext cx="8216900" cy="2758460"/>
          </a:xfrm>
        </p:spPr>
        <p:txBody>
          <a:bodyPr>
            <a:normAutofit/>
          </a:bodyPr>
          <a:lstStyle/>
          <a:p>
            <a:r>
              <a:rPr lang="en-US" dirty="0"/>
              <a:t>A company’s risk DNA is central to its long-term success</a:t>
            </a:r>
          </a:p>
          <a:p>
            <a:r>
              <a:rPr lang="en-US" dirty="0"/>
              <a:t>You can’t turn a switch on building risk culture, and it can’t be imposed on an organization through regulation</a:t>
            </a:r>
          </a:p>
          <a:p>
            <a:r>
              <a:rPr lang="en-US" dirty="0"/>
              <a:t>Effective risk culture is a two-way street:</a:t>
            </a:r>
          </a:p>
          <a:p>
            <a:pPr lvl="1"/>
            <a:r>
              <a:rPr lang="en-US" dirty="0"/>
              <a:t>Senior management and boards must acknowledge its importance</a:t>
            </a:r>
          </a:p>
          <a:p>
            <a:pPr lvl="1"/>
            <a:r>
              <a:rPr lang="en-US" dirty="0"/>
              <a:t>However, stature and respect of the risk organization on which a strong culture is built must be earned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6E14E47-0BF0-92FD-43AB-1CB22257D6FA}"/>
              </a:ext>
            </a:extLst>
          </p:cNvPr>
          <p:cNvSpPr txBox="1">
            <a:spLocks/>
          </p:cNvSpPr>
          <p:nvPr/>
        </p:nvSpPr>
        <p:spPr>
          <a:xfrm>
            <a:off x="628650" y="3478131"/>
            <a:ext cx="4368800" cy="9941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Contact Information for Dr. Rossi:</a:t>
            </a:r>
          </a:p>
          <a:p>
            <a:pPr marL="342900" lvl="1" indent="0">
              <a:buNone/>
            </a:pPr>
            <a:r>
              <a:rPr lang="en-US" dirty="0"/>
              <a:t>crossi@umd.edu</a:t>
            </a:r>
          </a:p>
          <a:p>
            <a:endParaRPr lang="en-US" dirty="0"/>
          </a:p>
        </p:txBody>
      </p:sp>
      <p:pic>
        <p:nvPicPr>
          <p:cNvPr id="7" name="Picture 6" descr="A qr code with a turtle&#10;&#10;Description automatically generated">
            <a:extLst>
              <a:ext uri="{FF2B5EF4-FFF2-40B4-BE49-F238E27FC236}">
                <a16:creationId xmlns:a16="http://schemas.microsoft.com/office/drawing/2014/main" id="{3914FC57-2220-8A24-EF1C-A21909FEE6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7100" y="3364253"/>
            <a:ext cx="736600" cy="73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1060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9DC48C038931B4B9A02AE9AF877C1B7" ma:contentTypeVersion="15" ma:contentTypeDescription="Create a new document." ma:contentTypeScope="" ma:versionID="d8100a5934466f4211612b36ebdfb858">
  <xsd:schema xmlns:xsd="http://www.w3.org/2001/XMLSchema" xmlns:xs="http://www.w3.org/2001/XMLSchema" xmlns:p="http://schemas.microsoft.com/office/2006/metadata/properties" xmlns:ns2="3a7f54c0-09b9-4d09-86a4-e7562eb1aec3" xmlns:ns3="bc2d26ee-6624-4b74-9c16-b9b9feb0c64f" targetNamespace="http://schemas.microsoft.com/office/2006/metadata/properties" ma:root="true" ma:fieldsID="d51068a26d894bb0be6f334668eb3dc0" ns2:_="" ns3:_="">
    <xsd:import namespace="3a7f54c0-09b9-4d09-86a4-e7562eb1aec3"/>
    <xsd:import namespace="bc2d26ee-6624-4b74-9c16-b9b9feb0c64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7f54c0-09b9-4d09-86a4-e7562eb1aec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2d26ee-6624-4b74-9c16-b9b9feb0c64f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DC4B24E-9C05-4E72-8AF4-826C72E5EF8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E736485-73A8-4B40-9631-CF97E9689E89}">
  <ds:schemaRefs>
    <ds:schemaRef ds:uri="http://schemas.openxmlformats.org/package/2006/metadata/core-properties"/>
    <ds:schemaRef ds:uri="http://www.w3.org/XML/1998/namespace"/>
    <ds:schemaRef ds:uri="http://schemas.microsoft.com/office/infopath/2007/PartnerControls"/>
    <ds:schemaRef ds:uri="http://schemas.microsoft.com/office/2006/documentManagement/types"/>
    <ds:schemaRef ds:uri="http://purl.org/dc/terms/"/>
    <ds:schemaRef ds:uri="bc2d26ee-6624-4b74-9c16-b9b9feb0c64f"/>
    <ds:schemaRef ds:uri="http://purl.org/dc/dcmitype/"/>
    <ds:schemaRef ds:uri="3a7f54c0-09b9-4d09-86a4-e7562eb1aec3"/>
    <ds:schemaRef ds:uri="http://schemas.microsoft.com/office/2006/metadata/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7A976775-431B-4DD9-8BF0-D1A41F576F5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a7f54c0-09b9-4d09-86a4-e7562eb1aec3"/>
    <ds:schemaRef ds:uri="bc2d26ee-6624-4b74-9c16-b9b9feb0c64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4522</TotalTime>
  <Words>623</Words>
  <Application>Microsoft Office PowerPoint</Application>
  <PresentationFormat>On-screen Show (16:9)</PresentationFormat>
  <Paragraphs>85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Times New Roman</vt:lpstr>
      <vt:lpstr>Office Theme</vt:lpstr>
      <vt:lpstr>PowerPoint Presentation</vt:lpstr>
      <vt:lpstr>General Session</vt:lpstr>
      <vt:lpstr>Strengthening Your Risk Culture in Volatile Times</vt:lpstr>
      <vt:lpstr>Risk Culture in the Headlines</vt:lpstr>
      <vt:lpstr>What Exactly is Risk Culture?</vt:lpstr>
      <vt:lpstr>How Does Risk Culture Manifest?</vt:lpstr>
      <vt:lpstr>What Internal Factors Detract from Risk Culture?</vt:lpstr>
      <vt:lpstr>What External Factors Detract from  Risk Culture?</vt:lpstr>
      <vt:lpstr>Symptoms of Poor Risk Culture</vt:lpstr>
      <vt:lpstr>Key Roles in Fostering Risk Culture</vt:lpstr>
      <vt:lpstr>Ingredients for Cultivating Risk Culture</vt:lpstr>
      <vt:lpstr>Be A Change Agent for Risk Culture</vt:lpstr>
      <vt:lpstr>Tactical Steps for Cultivating Risk Culture</vt:lpstr>
      <vt:lpstr>Takeaways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Jennifer Murphy</dc:creator>
  <cp:lastModifiedBy>Cliff Rossi</cp:lastModifiedBy>
  <cp:revision>20</cp:revision>
  <dcterms:created xsi:type="dcterms:W3CDTF">2021-03-24T13:56:07Z</dcterms:created>
  <dcterms:modified xsi:type="dcterms:W3CDTF">2023-06-02T11:50:41Z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0x01010089DC48C038931B4B9A02AE9AF877C1B7</vt:lpwstr>
  </property>
</Properties>
</file>